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32"/>
  </p:notesMasterIdLst>
  <p:sldIdLst>
    <p:sldId id="256" r:id="rId2"/>
    <p:sldId id="259" r:id="rId3"/>
    <p:sldId id="257" r:id="rId4"/>
    <p:sldId id="260" r:id="rId5"/>
    <p:sldId id="258" r:id="rId6"/>
    <p:sldId id="261" r:id="rId7"/>
    <p:sldId id="262" r:id="rId8"/>
    <p:sldId id="263" r:id="rId9"/>
    <p:sldId id="264" r:id="rId10"/>
    <p:sldId id="275" r:id="rId11"/>
    <p:sldId id="274" r:id="rId12"/>
    <p:sldId id="267" r:id="rId13"/>
    <p:sldId id="285" r:id="rId14"/>
    <p:sldId id="284" r:id="rId15"/>
    <p:sldId id="269" r:id="rId16"/>
    <p:sldId id="270" r:id="rId17"/>
    <p:sldId id="278" r:id="rId18"/>
    <p:sldId id="281" r:id="rId19"/>
    <p:sldId id="283" r:id="rId20"/>
    <p:sldId id="289" r:id="rId21"/>
    <p:sldId id="279" r:id="rId22"/>
    <p:sldId id="280" r:id="rId23"/>
    <p:sldId id="286" r:id="rId24"/>
    <p:sldId id="288" r:id="rId25"/>
    <p:sldId id="290" r:id="rId26"/>
    <p:sldId id="277" r:id="rId27"/>
    <p:sldId id="271" r:id="rId28"/>
    <p:sldId id="272" r:id="rId29"/>
    <p:sldId id="276" r:id="rId30"/>
    <p:sldId id="273" r:id="rId31"/>
  </p:sldIdLst>
  <p:sldSz cx="18288000" cy="10287000"/>
  <p:notesSz cx="6858000" cy="9144000"/>
  <p:embeddedFontLst>
    <p:embeddedFont>
      <p:font typeface="Poppins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 Bold Italics" panose="020B0604020202020204" charset="0"/>
      <p:regular r:id="rId38"/>
    </p:embeddedFont>
    <p:embeddedFont>
      <p:font typeface="Open Sans Bold" panose="020B0604020202020204" charset="0"/>
      <p:regular r:id="rId39"/>
    </p:embeddedFont>
    <p:embeddedFont>
      <p:font typeface="Hammersmith One" panose="020B0604020202020204" charset="0"/>
      <p:regular r:id="rId40"/>
    </p:embeddedFont>
    <p:embeddedFont>
      <p:font typeface="Poppins" panose="020B0604020202020204" charset="0"/>
      <p:regular r:id="rId41"/>
    </p:embeddedFont>
    <p:embeddedFont>
      <p:font typeface="Fira Sans Medium" panose="020B0604020202020204" charset="0"/>
      <p:regular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Georgia" panose="02040502050405020303" pitchFamily="18" charset="0"/>
      <p:regular r:id="rId45"/>
      <p:bold r:id="rId46"/>
      <p:italic r:id="rId47"/>
      <p:boldItalic r:id="rId48"/>
    </p:embeddedFont>
    <p:embeddedFont>
      <p:font typeface="Fira Sans Ultra-Bold" panose="020B0604020202020204" charset="0"/>
      <p:regular r:id="rId49"/>
    </p:embeddedFont>
    <p:embeddedFont>
      <p:font typeface="Eras Medium ITC" panose="020B0602030504020804" pitchFamily="34" charset="0"/>
      <p:regular r:id="rId50"/>
    </p:embeddedFont>
    <p:embeddedFont>
      <p:font typeface="Clear Sans Bold Italics" panose="020B0604020202020204" charset="0"/>
      <p:regular r:id="rId51"/>
    </p:embeddedFont>
    <p:embeddedFont>
      <p:font typeface="Big Shoulders Display Bold" panose="020B0604020202020204" charset="0"/>
      <p:regular r:id="rId52"/>
    </p:embeddedFont>
    <p:embeddedFont>
      <p:font typeface="Mangal" panose="02040503050203030202" pitchFamily="18" charset="0"/>
      <p:regular r:id="rId53"/>
      <p:bold r:id="rId54"/>
    </p:embeddedFont>
    <p:embeddedFont>
      <p:font typeface="Clear Sans Medium" panose="020B0604020202020204" charset="0"/>
      <p:regular r:id="rId55"/>
    </p:embeddedFont>
    <p:embeddedFont>
      <p:font typeface="Trebuchet MS" panose="020B0603020202020204" pitchFamily="34" charset="0"/>
      <p:regular r:id="rId56"/>
      <p:bold r:id="rId57"/>
      <p:italic r:id="rId58"/>
      <p:boldItalic r:id="rId59"/>
    </p:embeddedFont>
    <p:embeddedFont>
      <p:font typeface="Fira Sans" panose="020B0604020202020204" charset="0"/>
      <p:regular r:id="rId60"/>
    </p:embeddedFont>
    <p:embeddedFont>
      <p:font typeface="Inter Bold" panose="020B0604020202020204" charset="0"/>
      <p:regular r:id="rId61"/>
    </p:embeddedFont>
    <p:embeddedFont>
      <p:font typeface="Poppins Bold Italics" panose="020B0604020202020204" charset="0"/>
      <p:regular r:id="rId62"/>
    </p:embeddedFont>
    <p:embeddedFont>
      <p:font typeface="Fira Sans Bold" panose="020B0604020202020204" charset="0"/>
      <p:regular r:id="rId63"/>
    </p:embeddedFont>
    <p:embeddedFont>
      <p:font typeface="Clear Sans Bold" panose="020B0604020202020204" charset="0"/>
      <p:regular r:id="rId64"/>
    </p:embeddedFont>
    <p:embeddedFont>
      <p:font typeface="DM Sans" panose="020B0604020202020204" charset="0"/>
      <p:regular r:id="rId65"/>
    </p:embeddedFont>
    <p:embeddedFont>
      <p:font typeface="Montserrat Bold" panose="020B0604020202020204" charset="0"/>
      <p:regular r:id="rId66"/>
    </p:embeddedFont>
    <p:embeddedFont>
      <p:font typeface="TT Bluescreens Bold Italics" panose="020B0604020202020204" charset="0"/>
      <p:regular r:id="rId67"/>
    </p:embeddedFont>
  </p:embeddedFontLst>
  <p:defaultTextStyle>
    <a:defPPr>
      <a:defRPr lang="en-US"/>
    </a:defPPr>
    <a:lvl1pPr marL="0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6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1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57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3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28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14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98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85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1056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font" Target="fonts/font3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font" Target="fonts/font35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DCBD7-8A87-4F5A-898B-149F3E2984F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15861-D0B1-4B8F-BF77-9A912F3D3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2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Reference-</a:t>
            </a:r>
            <a:r>
              <a:rPr lang="en-US" baseline="0" dirty="0" smtClean="0"/>
              <a:t> 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15861-D0B1-4B8F-BF77-9A912F3D3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9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7590" y="7578818"/>
            <a:ext cx="11274020" cy="1323179"/>
          </a:xfrm>
        </p:spPr>
        <p:txBody>
          <a:bodyPr>
            <a:normAutofit/>
          </a:bodyPr>
          <a:lstStyle>
            <a:lvl1pPr marL="0" indent="0" algn="l">
              <a:buNone/>
              <a:defRPr sz="3900">
                <a:solidFill>
                  <a:schemeClr val="tx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163" y="4698436"/>
            <a:ext cx="14350702" cy="2689751"/>
          </a:xfrm>
          <a:effectLst/>
        </p:spPr>
        <p:txBody>
          <a:bodyPr>
            <a:noAutofit/>
          </a:bodyPr>
          <a:lstStyle>
            <a:lvl1pPr marL="1142991" indent="-816422" algn="l">
              <a:defRPr sz="9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0" y="1097279"/>
            <a:ext cx="12801600" cy="5212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07516" y="564776"/>
            <a:ext cx="4114800" cy="785750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48227" y="1097279"/>
            <a:ext cx="9658574" cy="73420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390" y="3258972"/>
            <a:ext cx="11933332" cy="3635019"/>
          </a:xfrm>
          <a:effectLst/>
        </p:spPr>
        <p:txBody>
          <a:bodyPr anchor="b"/>
          <a:lstStyle>
            <a:lvl1pPr algn="r">
              <a:defRPr sz="82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876" y="6911267"/>
            <a:ext cx="11940988" cy="1253190"/>
          </a:xfrm>
        </p:spPr>
        <p:txBody>
          <a:bodyPr anchor="t"/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5998" y="1097279"/>
            <a:ext cx="6693408" cy="5212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1097280"/>
            <a:ext cx="6693408" cy="5212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43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2894" y="2100491"/>
            <a:ext cx="6693408" cy="41148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9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4604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43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marL="0" lvl="0" indent="0" algn="ctr" defTabSz="1632844" rtl="0" eaLnBrk="1" latinLnBrk="0" hangingPunct="1">
              <a:spcBef>
                <a:spcPct val="20000"/>
              </a:spcBef>
              <a:spcAft>
                <a:spcPts val="53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0" y="2098548"/>
            <a:ext cx="6693408" cy="41148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9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1" y="3314701"/>
            <a:ext cx="7272170" cy="1887740"/>
          </a:xfrm>
          <a:effectLst/>
        </p:spPr>
        <p:txBody>
          <a:bodyPr anchor="b">
            <a:noAutofit/>
          </a:bodyPr>
          <a:lstStyle>
            <a:lvl1pPr marL="408211" indent="-408211" algn="l">
              <a:defRPr sz="5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7031" y="1097280"/>
            <a:ext cx="8034170" cy="7342095"/>
          </a:xfrm>
        </p:spPr>
        <p:txBody>
          <a:bodyPr anchor="ctr"/>
          <a:lstStyle>
            <a:lvl1pPr>
              <a:defRPr sz="39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5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0" y="5246703"/>
            <a:ext cx="6777320" cy="3209277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50350" y="1714500"/>
            <a:ext cx="8229600" cy="469170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6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5774" y="1515729"/>
            <a:ext cx="7388228" cy="3244530"/>
          </a:xfrm>
        </p:spPr>
        <p:txBody>
          <a:bodyPr anchor="b"/>
          <a:lstStyle>
            <a:lvl1pPr marL="326569" indent="-326569">
              <a:buFont typeface="Georgia" pitchFamily="18" charset="0"/>
              <a:buChar char="*"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36" y="6696632"/>
            <a:ext cx="12767076" cy="1714500"/>
          </a:xfrm>
        </p:spPr>
        <p:txBody>
          <a:bodyPr anchor="b">
            <a:noAutofit/>
          </a:bodyPr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58100"/>
            <a:ext cx="18288000" cy="26289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7658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652456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6579" y="6558252"/>
            <a:ext cx="13025022" cy="1714500"/>
          </a:xfrm>
          <a:prstGeom prst="rect">
            <a:avLst/>
          </a:prstGeom>
          <a:effectLst/>
        </p:spPr>
        <p:txBody>
          <a:bodyPr vert="horz" lIns="163284" tIns="81642" rIns="163284" bIns="81642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8390"/>
            <a:ext cx="12801600" cy="5212080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44400" y="9258301"/>
            <a:ext cx="5029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399" y="9258301"/>
            <a:ext cx="670560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9258301"/>
            <a:ext cx="36576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571495" indent="-571495" algn="r" defTabSz="1632844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82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8211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79706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469560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59413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81923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971776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10615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082110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20949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9.sv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Dr.%20B.%20R.%20Ambedkar.pdf" TargetMode="External"/><Relationship Id="rId13" Type="http://schemas.openxmlformats.org/officeDocument/2006/relationships/hyperlink" Target="Jainism%20.pdf" TargetMode="External"/><Relationship Id="rId3" Type="http://schemas.openxmlformats.org/officeDocument/2006/relationships/hyperlink" Target="Compititive%20Exam%20.pdf" TargetMode="External"/><Relationship Id="rId7" Type="http://schemas.openxmlformats.org/officeDocument/2006/relationships/hyperlink" Target="Moropant%20.pdf" TargetMode="External"/><Relationship Id="rId12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Rare%20Book.pdf" TargetMode="External"/><Relationship Id="rId11" Type="http://schemas.openxmlformats.org/officeDocument/2006/relationships/image" Target="../media/image30.jpeg"/><Relationship Id="rId5" Type="http://schemas.openxmlformats.org/officeDocument/2006/relationships/hyperlink" Target="Gandhiana.pdf" TargetMode="External"/><Relationship Id="rId15" Type="http://schemas.openxmlformats.org/officeDocument/2006/relationships/image" Target="../media/image33.jpeg"/><Relationship Id="rId10" Type="http://schemas.openxmlformats.org/officeDocument/2006/relationships/image" Target="../media/image29.jpeg"/><Relationship Id="rId4" Type="http://schemas.openxmlformats.org/officeDocument/2006/relationships/image" Target="../media/image15.png"/><Relationship Id="rId9" Type="http://schemas.openxmlformats.org/officeDocument/2006/relationships/image" Target="../media/image28.jpeg"/><Relationship Id="rId1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.usembassy.gov/education-culture/american-spaces/dostihouse-mumbai/" TargetMode="Externa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68.0.197:8080/jspui/" TargetMode="External"/><Relationship Id="rId2" Type="http://schemas.openxmlformats.org/officeDocument/2006/relationships/hyperlink" Target="http://192.168.0.197:8001/index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192.168.0.197:8080/jspui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192.168.0.197:8000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68.0.197:8000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hyperlink" Target="Braille%20Book%20List%20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7" Type="http://schemas.openxmlformats.org/officeDocument/2006/relationships/image" Target="../media/image56.png"/><Relationship Id="rId12" Type="http://schemas.openxmlformats.org/officeDocument/2006/relationships/hyperlink" Target="https://www.tccollege.org/infrastructure/library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11" Type="http://schemas.openxmlformats.org/officeDocument/2006/relationships/hyperlink" Target="https://www.facebook.com/share/p/1EBKXyL8hB/?mibextid=oFDknk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39.svg"/><Relationship Id="rId4" Type="http://schemas.openxmlformats.org/officeDocument/2006/relationships/image" Target="../media/image34.sv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2024-25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211680"/>
            <a:ext cx="3059616" cy="2175468"/>
          </a:xfrm>
          <a:custGeom>
            <a:avLst/>
            <a:gdLst/>
            <a:ahLst/>
            <a:cxnLst/>
            <a:rect l="l" t="t" r="r" b="b"/>
            <a:pathLst>
              <a:path w="3059616" h="2175468">
                <a:moveTo>
                  <a:pt x="0" y="0"/>
                </a:moveTo>
                <a:lnTo>
                  <a:pt x="3059616" y="0"/>
                </a:lnTo>
                <a:lnTo>
                  <a:pt x="3059616" y="2175468"/>
                </a:lnTo>
                <a:lnTo>
                  <a:pt x="0" y="21754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211680"/>
            <a:ext cx="18288000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8"/>
              </a:lnSpc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Anekant Education Society’s</a:t>
            </a:r>
          </a:p>
          <a:p>
            <a:pPr algn="ctr">
              <a:lnSpc>
                <a:spcPts val="3418"/>
              </a:lnSpc>
              <a:spcBef>
                <a:spcPct val="0"/>
              </a:spcBef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        Tuljaram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Chaturchand College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of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Arts, Science &amp;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Commerce</a:t>
            </a:r>
          </a:p>
          <a:p>
            <a:pPr algn="ctr">
              <a:lnSpc>
                <a:spcPts val="3418"/>
              </a:lnSpc>
              <a:spcBef>
                <a:spcPct val="0"/>
              </a:spcBef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Baramati </a:t>
            </a:r>
          </a:p>
          <a:p>
            <a:pPr algn="ctr">
              <a:lnSpc>
                <a:spcPts val="3418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(Empowered Autonomous)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4271954"/>
            <a:ext cx="18288000" cy="371896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09"/>
              </a:lnSpc>
              <a:spcBef>
                <a:spcPct val="0"/>
              </a:spcBef>
            </a:pPr>
            <a:r>
              <a:rPr lang="en-US" sz="8900" b="1" dirty="0">
                <a:solidFill>
                  <a:srgbClr val="FFDE59"/>
                </a:solidFill>
                <a:latin typeface="Times New Roman" panose="02020603050405020304" pitchFamily="18" charset="0"/>
                <a:ea typeface="Clear Sans Bold"/>
                <a:cs typeface="Times New Roman" panose="02020603050405020304" pitchFamily="18" charset="0"/>
                <a:sym typeface="Clear Sans Bold"/>
              </a:rPr>
              <a:t>WELCOME </a:t>
            </a:r>
          </a:p>
          <a:p>
            <a:pPr algn="ctr">
              <a:lnSpc>
                <a:spcPts val="11509"/>
              </a:lnSpc>
              <a:spcBef>
                <a:spcPct val="0"/>
              </a:spcBef>
            </a:pPr>
            <a:r>
              <a:rPr lang="en-US" sz="8900" b="1" dirty="0">
                <a:solidFill>
                  <a:srgbClr val="FFDE59"/>
                </a:solidFill>
                <a:latin typeface="Times New Roman" panose="02020603050405020304" pitchFamily="18" charset="0"/>
                <a:ea typeface="Clear Sans Bold"/>
                <a:cs typeface="Times New Roman" panose="02020603050405020304" pitchFamily="18" charset="0"/>
                <a:sym typeface="Clear Sans Bold"/>
              </a:rPr>
              <a:t>NAAC PEER TEAM MEMBERS</a:t>
            </a:r>
          </a:p>
          <a:p>
            <a:pPr algn="ctr">
              <a:lnSpc>
                <a:spcPts val="5952"/>
              </a:lnSpc>
              <a:spcBef>
                <a:spcPct val="0"/>
              </a:spcBef>
            </a:pPr>
            <a:r>
              <a:rPr lang="en-US" sz="4600" b="1" dirty="0">
                <a:solidFill>
                  <a:srgbClr val="FFDE59"/>
                </a:solidFill>
                <a:latin typeface="Times New Roman" panose="02020603050405020304" pitchFamily="18" charset="0"/>
                <a:ea typeface="Clear Sans Bold"/>
                <a:cs typeface="Times New Roman" panose="02020603050405020304" pitchFamily="18" charset="0"/>
                <a:sym typeface="Clear Sans Bold"/>
              </a:rPr>
              <a:t>(Cycle- IV)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3085" y="2447351"/>
            <a:ext cx="16841829" cy="12952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10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1FF7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Knowledge Resource Centre (Library)</a:t>
            </a:r>
          </a:p>
        </p:txBody>
      </p:sp>
      <p:sp>
        <p:nvSpPr>
          <p:cNvPr id="8" name="Freeform 8"/>
          <p:cNvSpPr/>
          <p:nvPr/>
        </p:nvSpPr>
        <p:spPr>
          <a:xfrm>
            <a:off x="14859000" y="7429500"/>
            <a:ext cx="3223857" cy="2296079"/>
          </a:xfrm>
          <a:custGeom>
            <a:avLst/>
            <a:gdLst/>
            <a:ahLst/>
            <a:cxnLst/>
            <a:rect l="l" t="t" r="r" b="b"/>
            <a:pathLst>
              <a:path w="3519497" h="2285801">
                <a:moveTo>
                  <a:pt x="0" y="0"/>
                </a:moveTo>
                <a:lnTo>
                  <a:pt x="3519497" y="0"/>
                </a:lnTo>
                <a:lnTo>
                  <a:pt x="3519497" y="2285801"/>
                </a:lnTo>
                <a:lnTo>
                  <a:pt x="0" y="2285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2000"/>
            </a:blip>
            <a:stretch>
              <a:fillRect t="-19026" b="-362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"/>
          <p:cNvSpPr/>
          <p:nvPr/>
        </p:nvSpPr>
        <p:spPr>
          <a:xfrm>
            <a:off x="0" y="5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sp>
        <p:nvSpPr>
          <p:cNvPr id="3" name="TextBox 17"/>
          <p:cNvSpPr txBox="1"/>
          <p:nvPr/>
        </p:nvSpPr>
        <p:spPr>
          <a:xfrm>
            <a:off x="4752929" y="554039"/>
            <a:ext cx="11501070" cy="83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Library Infrastructure @ Glance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9478" y="2400300"/>
            <a:ext cx="16639831" cy="6647928"/>
            <a:chOff x="619478" y="2098513"/>
            <a:chExt cx="16639831" cy="6647928"/>
          </a:xfrm>
        </p:grpSpPr>
        <p:grpSp>
          <p:nvGrpSpPr>
            <p:cNvPr id="5" name="Group 4"/>
            <p:cNvGrpSpPr/>
            <p:nvPr/>
          </p:nvGrpSpPr>
          <p:grpSpPr>
            <a:xfrm>
              <a:off x="619478" y="2098513"/>
              <a:ext cx="3221908" cy="5307461"/>
              <a:chOff x="0" y="0"/>
              <a:chExt cx="401981" cy="662185"/>
            </a:xfrm>
          </p:grpSpPr>
          <p:sp>
            <p:nvSpPr>
              <p:cNvPr id="19" name="Freeform 5"/>
              <p:cNvSpPr/>
              <p:nvPr/>
            </p:nvSpPr>
            <p:spPr>
              <a:xfrm>
                <a:off x="0" y="0"/>
                <a:ext cx="401981" cy="662185"/>
              </a:xfrm>
              <a:custGeom>
                <a:avLst/>
                <a:gdLst/>
                <a:ahLst/>
                <a:cxnLst/>
                <a:rect l="l" t="t" r="r" b="b"/>
                <a:pathLst>
                  <a:path w="401981" h="662185">
                    <a:moveTo>
                      <a:pt x="0" y="0"/>
                    </a:moveTo>
                    <a:lnTo>
                      <a:pt x="401981" y="0"/>
                    </a:lnTo>
                    <a:lnTo>
                      <a:pt x="401981" y="662185"/>
                    </a:lnTo>
                    <a:lnTo>
                      <a:pt x="0" y="662185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59953" r="-59953"/>
                </a:stretch>
              </a:blip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4076136" y="2098513"/>
              <a:ext cx="3188612" cy="5307461"/>
              <a:chOff x="0" y="0"/>
              <a:chExt cx="493999" cy="822264"/>
            </a:xfrm>
          </p:grpSpPr>
          <p:sp>
            <p:nvSpPr>
              <p:cNvPr id="18" name="Freeform 7"/>
              <p:cNvSpPr/>
              <p:nvPr/>
            </p:nvSpPr>
            <p:spPr>
              <a:xfrm>
                <a:off x="0" y="0"/>
                <a:ext cx="493999" cy="822264"/>
              </a:xfrm>
              <a:custGeom>
                <a:avLst/>
                <a:gdLst/>
                <a:ahLst/>
                <a:cxnLst/>
                <a:rect l="l" t="t" r="r" b="b"/>
                <a:pathLst>
                  <a:path w="493999" h="822264">
                    <a:moveTo>
                      <a:pt x="0" y="0"/>
                    </a:moveTo>
                    <a:lnTo>
                      <a:pt x="493999" y="0"/>
                    </a:lnTo>
                    <a:lnTo>
                      <a:pt x="493999" y="822264"/>
                    </a:lnTo>
                    <a:lnTo>
                      <a:pt x="0" y="822264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8135" r="-98135"/>
                </a:stretch>
              </a:blipFill>
            </p:spPr>
          </p:sp>
        </p:grpSp>
        <p:grpSp>
          <p:nvGrpSpPr>
            <p:cNvPr id="7" name="Group 8"/>
            <p:cNvGrpSpPr/>
            <p:nvPr/>
          </p:nvGrpSpPr>
          <p:grpSpPr>
            <a:xfrm>
              <a:off x="7607648" y="2098513"/>
              <a:ext cx="3147604" cy="5307461"/>
              <a:chOff x="0" y="0"/>
              <a:chExt cx="487646" cy="822264"/>
            </a:xfrm>
          </p:grpSpPr>
          <p:sp>
            <p:nvSpPr>
              <p:cNvPr id="17" name="Freeform 9"/>
              <p:cNvSpPr/>
              <p:nvPr/>
            </p:nvSpPr>
            <p:spPr>
              <a:xfrm>
                <a:off x="0" y="0"/>
                <a:ext cx="487646" cy="822264"/>
              </a:xfrm>
              <a:custGeom>
                <a:avLst/>
                <a:gdLst/>
                <a:ahLst/>
                <a:cxnLst/>
                <a:rect l="l" t="t" r="r" b="b"/>
                <a:pathLst>
                  <a:path w="487646" h="822264">
                    <a:moveTo>
                      <a:pt x="0" y="0"/>
                    </a:moveTo>
                    <a:lnTo>
                      <a:pt x="487646" y="0"/>
                    </a:lnTo>
                    <a:lnTo>
                      <a:pt x="487646" y="822264"/>
                    </a:lnTo>
                    <a:lnTo>
                      <a:pt x="0" y="822264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76694" r="-76694"/>
                </a:stretch>
              </a:blipFill>
            </p:spPr>
          </p:sp>
        </p:grpSp>
        <p:grpSp>
          <p:nvGrpSpPr>
            <p:cNvPr id="8" name="Group 10"/>
            <p:cNvGrpSpPr/>
            <p:nvPr/>
          </p:nvGrpSpPr>
          <p:grpSpPr>
            <a:xfrm>
              <a:off x="10925329" y="2098513"/>
              <a:ext cx="2873038" cy="5307461"/>
              <a:chOff x="0" y="0"/>
              <a:chExt cx="445109" cy="822264"/>
            </a:xfrm>
          </p:grpSpPr>
          <p:sp>
            <p:nvSpPr>
              <p:cNvPr id="16" name="Freeform 11"/>
              <p:cNvSpPr/>
              <p:nvPr/>
            </p:nvSpPr>
            <p:spPr>
              <a:xfrm>
                <a:off x="0" y="0"/>
                <a:ext cx="445109" cy="822264"/>
              </a:xfrm>
              <a:custGeom>
                <a:avLst/>
                <a:gdLst/>
                <a:ahLst/>
                <a:cxnLst/>
                <a:rect l="l" t="t" r="r" b="b"/>
                <a:pathLst>
                  <a:path w="445109" h="822264">
                    <a:moveTo>
                      <a:pt x="0" y="0"/>
                    </a:moveTo>
                    <a:lnTo>
                      <a:pt x="445109" y="0"/>
                    </a:lnTo>
                    <a:lnTo>
                      <a:pt x="445109" y="822264"/>
                    </a:lnTo>
                    <a:lnTo>
                      <a:pt x="0" y="822264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893" r="-1893"/>
                </a:stretch>
              </a:blipFill>
            </p:spPr>
          </p:sp>
        </p:grpSp>
        <p:grpSp>
          <p:nvGrpSpPr>
            <p:cNvPr id="9" name="Group 12"/>
            <p:cNvGrpSpPr/>
            <p:nvPr/>
          </p:nvGrpSpPr>
          <p:grpSpPr>
            <a:xfrm>
              <a:off x="14141267" y="2098513"/>
              <a:ext cx="3118042" cy="5307461"/>
              <a:chOff x="0" y="0"/>
              <a:chExt cx="483066" cy="822264"/>
            </a:xfrm>
          </p:grpSpPr>
          <p:sp>
            <p:nvSpPr>
              <p:cNvPr id="15" name="Freeform 13"/>
              <p:cNvSpPr/>
              <p:nvPr/>
            </p:nvSpPr>
            <p:spPr>
              <a:xfrm>
                <a:off x="0" y="0"/>
                <a:ext cx="483066" cy="822264"/>
              </a:xfrm>
              <a:custGeom>
                <a:avLst/>
                <a:gdLst/>
                <a:ahLst/>
                <a:cxnLst/>
                <a:rect l="l" t="t" r="r" b="b"/>
                <a:pathLst>
                  <a:path w="483066" h="822264">
                    <a:moveTo>
                      <a:pt x="0" y="0"/>
                    </a:moveTo>
                    <a:lnTo>
                      <a:pt x="483066" y="0"/>
                    </a:lnTo>
                    <a:lnTo>
                      <a:pt x="483066" y="822264"/>
                    </a:lnTo>
                    <a:lnTo>
                      <a:pt x="0" y="822264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77895" r="-77895"/>
                </a:stretch>
              </a:blipFill>
            </p:spPr>
          </p:sp>
        </p:grpSp>
        <p:sp>
          <p:nvSpPr>
            <p:cNvPr id="10" name="TextBox 18"/>
            <p:cNvSpPr txBox="1"/>
            <p:nvPr/>
          </p:nvSpPr>
          <p:spPr>
            <a:xfrm>
              <a:off x="1344832" y="7535762"/>
              <a:ext cx="2157096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71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6615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Periodical Section 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4076136" y="7617932"/>
              <a:ext cx="3188612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68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6615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Issuing Counter </a:t>
              </a:r>
            </a:p>
          </p:txBody>
        </p:sp>
        <p:sp>
          <p:nvSpPr>
            <p:cNvPr id="12" name="TextBox 20"/>
            <p:cNvSpPr txBox="1"/>
            <p:nvPr/>
          </p:nvSpPr>
          <p:spPr>
            <a:xfrm>
              <a:off x="7607655" y="7569314"/>
              <a:ext cx="2895810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68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6615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Stacking Section </a:t>
              </a:r>
            </a:p>
          </p:txBody>
        </p:sp>
        <p:sp>
          <p:nvSpPr>
            <p:cNvPr id="13" name="TextBox 21"/>
            <p:cNvSpPr txBox="1"/>
            <p:nvPr/>
          </p:nvSpPr>
          <p:spPr>
            <a:xfrm>
              <a:off x="10755257" y="7617927"/>
              <a:ext cx="3043110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68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6615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Reading Room (Ground)</a:t>
              </a:r>
            </a:p>
          </p:txBody>
        </p:sp>
        <p:sp>
          <p:nvSpPr>
            <p:cNvPr id="14" name="TextBox 22"/>
            <p:cNvSpPr txBox="1"/>
            <p:nvPr/>
          </p:nvSpPr>
          <p:spPr>
            <a:xfrm>
              <a:off x="14489775" y="7557441"/>
              <a:ext cx="2769534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68"/>
                </a:lnSpc>
                <a:spcBef>
                  <a:spcPct val="0"/>
                </a:spcBef>
              </a:pPr>
              <a:r>
                <a:rPr lang="en-US" sz="2800" b="1" dirty="0" smtClean="0">
                  <a:solidFill>
                    <a:srgbClr val="06615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Competitive Exam Study </a:t>
              </a:r>
              <a:endParaRPr lang="en-US" sz="2800" b="1" dirty="0">
                <a:solidFill>
                  <a:srgbClr val="06615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20" name="Freeform 15"/>
          <p:cNvSpPr/>
          <p:nvPr/>
        </p:nvSpPr>
        <p:spPr>
          <a:xfrm rot="-3231641">
            <a:off x="15684152" y="828580"/>
            <a:ext cx="1858416" cy="1114324"/>
          </a:xfrm>
          <a:custGeom>
            <a:avLst/>
            <a:gdLst/>
            <a:ahLst/>
            <a:cxnLst/>
            <a:rect l="l" t="t" r="r" b="b"/>
            <a:pathLst>
              <a:path w="2041576" h="1702164">
                <a:moveTo>
                  <a:pt x="0" y="0"/>
                </a:moveTo>
                <a:lnTo>
                  <a:pt x="2041576" y="0"/>
                </a:lnTo>
                <a:lnTo>
                  <a:pt x="2041576" y="1702164"/>
                </a:lnTo>
                <a:lnTo>
                  <a:pt x="0" y="17021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/>
          <p:cNvSpPr/>
          <p:nvPr/>
        </p:nvSpPr>
        <p:spPr>
          <a:xfrm rot="835383">
            <a:off x="413152" y="8852840"/>
            <a:ext cx="1453394" cy="1130457"/>
          </a:xfrm>
          <a:custGeom>
            <a:avLst/>
            <a:gdLst/>
            <a:ahLst/>
            <a:cxnLst/>
            <a:rect l="l" t="t" r="r" b="b"/>
            <a:pathLst>
              <a:path w="2041576" h="1702164">
                <a:moveTo>
                  <a:pt x="0" y="0"/>
                </a:moveTo>
                <a:lnTo>
                  <a:pt x="2041575" y="0"/>
                </a:lnTo>
                <a:lnTo>
                  <a:pt x="2041575" y="1702164"/>
                </a:lnTo>
                <a:lnTo>
                  <a:pt x="0" y="17021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2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/>
          <p:cNvSpPr/>
          <p:nvPr/>
        </p:nvSpPr>
        <p:spPr>
          <a:xfrm>
            <a:off x="381000" y="266700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sp>
        <p:nvSpPr>
          <p:cNvPr id="3" name="TextBox 13"/>
          <p:cNvSpPr txBox="1"/>
          <p:nvPr/>
        </p:nvSpPr>
        <p:spPr>
          <a:xfrm>
            <a:off x="0" y="26105"/>
            <a:ext cx="18288000" cy="91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5500" b="1" dirty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Library Infrastructure 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2438400" y="2326088"/>
            <a:ext cx="5883522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23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Built - up Area </a:t>
            </a:r>
          </a:p>
        </p:txBody>
      </p:sp>
      <p:sp>
        <p:nvSpPr>
          <p:cNvPr id="5" name="TextBox 15"/>
          <p:cNvSpPr txBox="1"/>
          <p:nvPr/>
        </p:nvSpPr>
        <p:spPr>
          <a:xfrm rot="-621772">
            <a:off x="2116676" y="3850264"/>
            <a:ext cx="6533190" cy="121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2"/>
              </a:lnSpc>
            </a:pPr>
            <a:r>
              <a:rPr lang="en-US" sz="11100" b="1" i="1" dirty="0">
                <a:solidFill>
                  <a:schemeClr val="tx2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rPr>
              <a:t>20,886</a:t>
            </a:r>
            <a:r>
              <a:rPr lang="en-US" sz="11100" b="1" i="1" dirty="0">
                <a:solidFill>
                  <a:srgbClr val="E1C1A8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rPr>
              <a:t> </a:t>
            </a:r>
            <a:r>
              <a:rPr lang="en-US" sz="11100" b="1" i="1" dirty="0" smtClean="0">
                <a:solidFill>
                  <a:schemeClr val="tx2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rPr>
              <a:t>Sq. Ft.</a:t>
            </a:r>
            <a:endParaRPr lang="en-US" sz="11100" b="1" i="1" dirty="0">
              <a:solidFill>
                <a:schemeClr val="tx2"/>
              </a:solidFill>
              <a:latin typeface="TT Bluescreens Bold Italics"/>
              <a:ea typeface="TT Bluescreens Bold Italics"/>
              <a:cs typeface="TT Bluescreens Bold Italics"/>
              <a:sym typeface="TT Bluescreens Bold Itali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9128449" y="876301"/>
            <a:ext cx="9159551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9161" lvl="1" indent="-399581">
              <a:lnSpc>
                <a:spcPts val="5182"/>
              </a:lnSpc>
              <a:buFont typeface="Arial"/>
              <a:buChar char="•"/>
            </a:pP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Computers for Working  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  </a:t>
            </a: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:  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  10</a:t>
            </a:r>
            <a:endParaRPr lang="en-US" sz="3700" b="1" dirty="0">
              <a:solidFill>
                <a:schemeClr val="tx2"/>
              </a:solidFill>
              <a:latin typeface="Aileron Heavy"/>
              <a:ea typeface="Aileron Heavy"/>
              <a:cs typeface="Aileron Heavy"/>
              <a:sym typeface="Aileron Heavy"/>
            </a:endParaRPr>
          </a:p>
          <a:p>
            <a:pPr marL="799161" lvl="1" indent="-399581">
              <a:lnSpc>
                <a:spcPts val="5182"/>
              </a:lnSpc>
              <a:buFont typeface="Arial"/>
              <a:buChar char="•"/>
            </a:pP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Reading Hall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			    :     03</a:t>
            </a:r>
          </a:p>
          <a:p>
            <a:pPr marL="399580" lvl="1">
              <a:lnSpc>
                <a:spcPts val="5182"/>
              </a:lnSpc>
            </a:pP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	</a:t>
            </a: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Seating </a:t>
            </a: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Capacity  </a:t>
            </a:r>
            <a:r>
              <a:rPr lang="en-US" sz="40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		    :  750</a:t>
            </a:r>
            <a:endParaRPr lang="en-US" sz="3700" b="1" dirty="0" smtClean="0">
              <a:solidFill>
                <a:schemeClr val="tx2"/>
              </a:solidFill>
              <a:latin typeface="Aileron Heavy"/>
              <a:ea typeface="Aileron Heavy"/>
              <a:cs typeface="Aileron Heavy"/>
              <a:sym typeface="Aileron Heavy"/>
            </a:endParaRPr>
          </a:p>
          <a:p>
            <a:pPr marL="799161" lvl="1" indent="-399581">
              <a:lnSpc>
                <a:spcPts val="5182"/>
              </a:lnSpc>
              <a:buFont typeface="Arial"/>
              <a:buChar char="•"/>
            </a:pP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Cyber </a:t>
            </a: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Zone 	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			    :     02</a:t>
            </a:r>
          </a:p>
          <a:p>
            <a:pPr marL="399580" lvl="1">
              <a:lnSpc>
                <a:spcPts val="5182"/>
              </a:lnSpc>
            </a:pP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    </a:t>
            </a: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C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omputers 			    :     23</a:t>
            </a:r>
            <a:endParaRPr lang="en-US" sz="3700" b="1" dirty="0">
              <a:solidFill>
                <a:schemeClr val="tx2"/>
              </a:solidFill>
              <a:latin typeface="Aileron Heavy"/>
              <a:ea typeface="Aileron Heavy"/>
              <a:cs typeface="Aileron Heavy"/>
              <a:sym typeface="Aileron Heavy"/>
            </a:endParaRPr>
          </a:p>
          <a:p>
            <a:pPr marL="799161" lvl="1" indent="-399581">
              <a:lnSpc>
                <a:spcPts val="5182"/>
              </a:lnSpc>
              <a:buFont typeface="Arial"/>
              <a:buChar char="•"/>
            </a:pP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Document Scanner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             :    01 </a:t>
            </a:r>
            <a:endParaRPr lang="en-US" sz="3700" b="1" dirty="0">
              <a:solidFill>
                <a:schemeClr val="tx2"/>
              </a:solidFill>
              <a:latin typeface="Aileron Heavy"/>
              <a:ea typeface="Aileron Heavy"/>
              <a:cs typeface="Aileron Heavy"/>
              <a:sym typeface="Aileron Heavy"/>
            </a:endParaRPr>
          </a:p>
          <a:p>
            <a:pPr marL="799161" lvl="1" indent="-399581" algn="just">
              <a:lnSpc>
                <a:spcPts val="5182"/>
              </a:lnSpc>
              <a:buFont typeface="Arial"/>
              <a:buChar char="•"/>
            </a:pP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Barcode Printer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                   </a:t>
            </a: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: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  01 </a:t>
            </a:r>
            <a:endParaRPr lang="en-US" sz="3700" b="1" dirty="0">
              <a:solidFill>
                <a:schemeClr val="tx2"/>
              </a:solidFill>
              <a:latin typeface="Aileron Heavy"/>
              <a:ea typeface="Aileron Heavy"/>
              <a:cs typeface="Aileron Heavy"/>
              <a:sym typeface="Aileron Heavy"/>
            </a:endParaRPr>
          </a:p>
          <a:p>
            <a:pPr marL="799161" lvl="1" indent="-399581" algn="just">
              <a:lnSpc>
                <a:spcPts val="5182"/>
              </a:lnSpc>
              <a:buFont typeface="Arial"/>
              <a:buChar char="•"/>
            </a:pP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User Tracking System 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        </a:t>
            </a:r>
            <a:r>
              <a:rPr lang="en-US" sz="3700" b="1" dirty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:  </a:t>
            </a:r>
            <a:r>
              <a:rPr lang="en-US" sz="3700" b="1" dirty="0" smtClean="0">
                <a:solidFill>
                  <a:schemeClr val="tx2"/>
                </a:solidFill>
                <a:latin typeface="Aileron Heavy"/>
                <a:ea typeface="Aileron Heavy"/>
                <a:cs typeface="Aileron Heavy"/>
                <a:sym typeface="Aileron Heavy"/>
              </a:rPr>
              <a:t>  04 </a:t>
            </a:r>
            <a:endParaRPr lang="en-US" sz="3700" b="1" dirty="0">
              <a:solidFill>
                <a:schemeClr val="tx2"/>
              </a:solidFill>
              <a:latin typeface="Aileron Heavy"/>
              <a:ea typeface="Aileron Heavy"/>
              <a:cs typeface="Aileron Heavy"/>
              <a:sym typeface="Aileron Heavy"/>
            </a:endParaRP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3700" b="1" dirty="0">
              <a:solidFill>
                <a:schemeClr val="tx2"/>
              </a:solidFill>
              <a:latin typeface="Aileron Heavy"/>
              <a:ea typeface="Aileron Heavy"/>
              <a:cs typeface="Aileron Heavy"/>
              <a:sym typeface="Aileron Heavy"/>
            </a:endParaRPr>
          </a:p>
        </p:txBody>
      </p:sp>
      <p:grpSp>
        <p:nvGrpSpPr>
          <p:cNvPr id="7" name="Group 4"/>
          <p:cNvGrpSpPr/>
          <p:nvPr/>
        </p:nvGrpSpPr>
        <p:grpSpPr>
          <a:xfrm>
            <a:off x="609600" y="6057900"/>
            <a:ext cx="6900111" cy="3725427"/>
            <a:chOff x="0" y="0"/>
            <a:chExt cx="883413" cy="577166"/>
          </a:xfrm>
        </p:grpSpPr>
        <p:sp>
          <p:nvSpPr>
            <p:cNvPr id="8" name="Freeform 5"/>
            <p:cNvSpPr/>
            <p:nvPr/>
          </p:nvSpPr>
          <p:spPr>
            <a:xfrm>
              <a:off x="0" y="0"/>
              <a:ext cx="883413" cy="577166"/>
            </a:xfrm>
            <a:custGeom>
              <a:avLst/>
              <a:gdLst/>
              <a:ahLst/>
              <a:cxnLst/>
              <a:rect l="l" t="t" r="r" b="b"/>
              <a:pathLst>
                <a:path w="883413" h="577166">
                  <a:moveTo>
                    <a:pt x="0" y="0"/>
                  </a:moveTo>
                  <a:lnTo>
                    <a:pt x="883413" y="0"/>
                  </a:lnTo>
                  <a:lnTo>
                    <a:pt x="883413" y="577166"/>
                  </a:lnTo>
                  <a:lnTo>
                    <a:pt x="0" y="577166"/>
                  </a:lnTo>
                  <a:close/>
                </a:path>
              </a:pathLst>
            </a:custGeom>
            <a:blipFill>
              <a:blip r:embed="rId3"/>
              <a:stretch>
                <a:fillRect t="-927" b="-927"/>
              </a:stretch>
            </a:blipFill>
          </p:spPr>
        </p:sp>
      </p:grpSp>
      <p:grpSp>
        <p:nvGrpSpPr>
          <p:cNvPr id="9" name="Group 6"/>
          <p:cNvGrpSpPr/>
          <p:nvPr/>
        </p:nvGrpSpPr>
        <p:grpSpPr>
          <a:xfrm>
            <a:off x="7848600" y="6076579"/>
            <a:ext cx="4267200" cy="3706748"/>
            <a:chOff x="0" y="0"/>
            <a:chExt cx="792741" cy="574272"/>
          </a:xfrm>
        </p:grpSpPr>
        <p:sp>
          <p:nvSpPr>
            <p:cNvPr id="10" name="Freeform 7"/>
            <p:cNvSpPr/>
            <p:nvPr/>
          </p:nvSpPr>
          <p:spPr>
            <a:xfrm>
              <a:off x="0" y="0"/>
              <a:ext cx="792741" cy="574272"/>
            </a:xfrm>
            <a:custGeom>
              <a:avLst/>
              <a:gdLst/>
              <a:ahLst/>
              <a:cxnLst/>
              <a:rect l="l" t="t" r="r" b="b"/>
              <a:pathLst>
                <a:path w="792741" h="574272">
                  <a:moveTo>
                    <a:pt x="0" y="0"/>
                  </a:moveTo>
                  <a:lnTo>
                    <a:pt x="792741" y="0"/>
                  </a:lnTo>
                  <a:lnTo>
                    <a:pt x="792741" y="574272"/>
                  </a:lnTo>
                  <a:lnTo>
                    <a:pt x="0" y="574272"/>
                  </a:lnTo>
                  <a:close/>
                </a:path>
              </a:pathLst>
            </a:custGeom>
            <a:blipFill>
              <a:blip r:embed="rId4"/>
              <a:stretch>
                <a:fillRect l="-4429" r="-4429"/>
              </a:stretch>
            </a:blipFill>
          </p:spPr>
        </p:sp>
      </p:grpSp>
      <p:grpSp>
        <p:nvGrpSpPr>
          <p:cNvPr id="11" name="Group 8"/>
          <p:cNvGrpSpPr/>
          <p:nvPr/>
        </p:nvGrpSpPr>
        <p:grpSpPr>
          <a:xfrm>
            <a:off x="12210568" y="6019800"/>
            <a:ext cx="5848832" cy="3706748"/>
            <a:chOff x="0" y="0"/>
            <a:chExt cx="906137" cy="574272"/>
          </a:xfrm>
        </p:grpSpPr>
        <p:sp>
          <p:nvSpPr>
            <p:cNvPr id="12" name="Freeform 9"/>
            <p:cNvSpPr/>
            <p:nvPr/>
          </p:nvSpPr>
          <p:spPr>
            <a:xfrm>
              <a:off x="0" y="0"/>
              <a:ext cx="906137" cy="574272"/>
            </a:xfrm>
            <a:custGeom>
              <a:avLst/>
              <a:gdLst/>
              <a:ahLst/>
              <a:cxnLst/>
              <a:rect l="l" t="t" r="r" b="b"/>
              <a:pathLst>
                <a:path w="906137" h="574272">
                  <a:moveTo>
                    <a:pt x="0" y="0"/>
                  </a:moveTo>
                  <a:lnTo>
                    <a:pt x="906137" y="0"/>
                  </a:lnTo>
                  <a:lnTo>
                    <a:pt x="906137" y="574272"/>
                  </a:lnTo>
                  <a:lnTo>
                    <a:pt x="0" y="574272"/>
                  </a:lnTo>
                  <a:close/>
                </a:path>
              </a:pathLst>
            </a:custGeom>
            <a:blipFill>
              <a:blip r:embed="rId5"/>
              <a:stretch>
                <a:fillRect t="-2500" b="-250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320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410124" y="2395259"/>
            <a:ext cx="4634608" cy="845562"/>
            <a:chOff x="0" y="0"/>
            <a:chExt cx="29445010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445009" cy="5372100"/>
            </a:xfrm>
            <a:custGeom>
              <a:avLst/>
              <a:gdLst/>
              <a:ahLst/>
              <a:cxnLst/>
              <a:rect l="l" t="t" r="r" b="b"/>
              <a:pathLst>
                <a:path w="29445009" h="5372100">
                  <a:moveTo>
                    <a:pt x="2789434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7894341" y="5372100"/>
                  </a:lnTo>
                  <a:lnTo>
                    <a:pt x="29445009" y="2686050"/>
                  </a:lnTo>
                  <a:lnTo>
                    <a:pt x="27894341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520880" y="2395259"/>
            <a:ext cx="4634608" cy="845562"/>
            <a:chOff x="0" y="0"/>
            <a:chExt cx="29445010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445009" cy="5372100"/>
            </a:xfrm>
            <a:custGeom>
              <a:avLst/>
              <a:gdLst/>
              <a:ahLst/>
              <a:cxnLst/>
              <a:rect l="l" t="t" r="r" b="b"/>
              <a:pathLst>
                <a:path w="29445009" h="5372100">
                  <a:moveTo>
                    <a:pt x="2789434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7894341" y="5372100"/>
                  </a:lnTo>
                  <a:lnTo>
                    <a:pt x="29445009" y="2686050"/>
                  </a:lnTo>
                  <a:lnTo>
                    <a:pt x="27894341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624694" y="2395259"/>
            <a:ext cx="4634608" cy="845562"/>
            <a:chOff x="0" y="0"/>
            <a:chExt cx="29445010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445009" cy="5372100"/>
            </a:xfrm>
            <a:custGeom>
              <a:avLst/>
              <a:gdLst/>
              <a:ahLst/>
              <a:cxnLst/>
              <a:rect l="l" t="t" r="r" b="b"/>
              <a:pathLst>
                <a:path w="29445009" h="5372100">
                  <a:moveTo>
                    <a:pt x="2789434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7894341" y="5372100"/>
                  </a:lnTo>
                  <a:lnTo>
                    <a:pt x="29445009" y="2686050"/>
                  </a:lnTo>
                  <a:lnTo>
                    <a:pt x="27894341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4792378" y="4068275"/>
            <a:ext cx="12224598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10" name="AutoShape 10"/>
          <p:cNvSpPr/>
          <p:nvPr/>
        </p:nvSpPr>
        <p:spPr>
          <a:xfrm>
            <a:off x="4811962" y="4556318"/>
            <a:ext cx="12357588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11" name="AutoShape 11"/>
          <p:cNvSpPr/>
          <p:nvPr/>
        </p:nvSpPr>
        <p:spPr>
          <a:xfrm>
            <a:off x="4811962" y="5604914"/>
            <a:ext cx="12357588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12" name="AutoShape 12"/>
          <p:cNvSpPr/>
          <p:nvPr/>
        </p:nvSpPr>
        <p:spPr>
          <a:xfrm>
            <a:off x="4811962" y="7203360"/>
            <a:ext cx="12357588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13" name="AutoShape 13"/>
          <p:cNvSpPr/>
          <p:nvPr/>
        </p:nvSpPr>
        <p:spPr>
          <a:xfrm>
            <a:off x="4811962" y="6071321"/>
            <a:ext cx="12357588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14" name="Freeform 14"/>
          <p:cNvSpPr/>
          <p:nvPr/>
        </p:nvSpPr>
        <p:spPr>
          <a:xfrm>
            <a:off x="0" y="5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sp>
        <p:nvSpPr>
          <p:cNvPr id="15" name="AutoShape 15"/>
          <p:cNvSpPr/>
          <p:nvPr/>
        </p:nvSpPr>
        <p:spPr>
          <a:xfrm>
            <a:off x="4901712" y="6610271"/>
            <a:ext cx="12357588" cy="0"/>
          </a:xfrm>
          <a:prstGeom prst="line">
            <a:avLst/>
          </a:prstGeom>
          <a:ln w="9525" cap="flat">
            <a:solidFill>
              <a:srgbClr val="EEEEE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4792378" y="8158399"/>
            <a:ext cx="12224598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17" name="AutoShape 17"/>
          <p:cNvSpPr/>
          <p:nvPr/>
        </p:nvSpPr>
        <p:spPr>
          <a:xfrm>
            <a:off x="4740442" y="8951495"/>
            <a:ext cx="12103124" cy="19071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18" name="AutoShape 18"/>
          <p:cNvSpPr/>
          <p:nvPr/>
        </p:nvSpPr>
        <p:spPr>
          <a:xfrm>
            <a:off x="4814094" y="5130357"/>
            <a:ext cx="12357588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19" name="Freeform 19"/>
          <p:cNvSpPr/>
          <p:nvPr/>
        </p:nvSpPr>
        <p:spPr>
          <a:xfrm>
            <a:off x="413791" y="3333268"/>
            <a:ext cx="3321682" cy="3216497"/>
          </a:xfrm>
          <a:custGeom>
            <a:avLst/>
            <a:gdLst/>
            <a:ahLst/>
            <a:cxnLst/>
            <a:rect l="l" t="t" r="r" b="b"/>
            <a:pathLst>
              <a:path w="3321681" h="3216496">
                <a:moveTo>
                  <a:pt x="0" y="0"/>
                </a:moveTo>
                <a:lnTo>
                  <a:pt x="3321680" y="0"/>
                </a:lnTo>
                <a:lnTo>
                  <a:pt x="3321680" y="3216496"/>
                </a:lnTo>
                <a:lnTo>
                  <a:pt x="0" y="3216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6000"/>
            </a:blip>
            <a:stretch>
              <a:fillRect l="-4134" r="-801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811962" y="3569561"/>
            <a:ext cx="370891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15" lvl="1" indent="-183507">
              <a:lnSpc>
                <a:spcPts val="237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Library built up area in sq. </a:t>
            </a:r>
            <a:r>
              <a:rPr lang="en-US" b="1" spc="7" dirty="0" smtClean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fits.</a:t>
            </a:r>
            <a:endParaRPr lang="en-US" b="1" spc="7" dirty="0">
              <a:solidFill>
                <a:schemeClr val="tx2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811962" y="4158494"/>
            <a:ext cx="32876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04" lvl="1" indent="-19430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No. of Books on Accession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11962" y="4761105"/>
            <a:ext cx="32876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04" lvl="1" indent="-19430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Library Software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14094" y="5220846"/>
            <a:ext cx="32876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04" lvl="1" indent="-19430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Instituional Repository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53755" y="3563998"/>
            <a:ext cx="337385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1"/>
              </a:lnSpc>
              <a:spcBef>
                <a:spcPct val="0"/>
              </a:spcBef>
            </a:pPr>
            <a:r>
              <a:rPr lang="en-US" b="1" spc="9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20886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53755" y="4168019"/>
            <a:ext cx="337385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1"/>
              </a:lnSpc>
              <a:spcBef>
                <a:spcPct val="0"/>
              </a:spcBef>
            </a:pPr>
            <a:r>
              <a:rPr lang="en-US" b="1" spc="9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116841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3755" y="4770635"/>
            <a:ext cx="3373858" cy="311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1"/>
              </a:lnSpc>
              <a:spcBef>
                <a:spcPct val="0"/>
              </a:spcBef>
            </a:pPr>
            <a:r>
              <a:rPr lang="en-US" b="1" spc="9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KOHA (23.11.06)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53748" y="5663967"/>
            <a:ext cx="33307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Web OPAC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067938" y="3560031"/>
            <a:ext cx="32876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04" lvl="1" indent="-19430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12887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67938" y="4158489"/>
            <a:ext cx="32876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04" lvl="1" indent="-19430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109853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065806" y="4659294"/>
            <a:ext cx="32876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04" lvl="1" indent="-19430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SOUL 2.0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155486" y="5286885"/>
            <a:ext cx="328765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26" lvl="1" indent="-172713">
              <a:lnSpc>
                <a:spcPts val="2239"/>
              </a:lnSpc>
              <a:spcBef>
                <a:spcPct val="0"/>
              </a:spcBef>
              <a:buFont typeface="Arial"/>
              <a:buChar char="•"/>
            </a:pPr>
            <a:r>
              <a:rPr lang="en-US" sz="1600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Nil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36206" y="1028701"/>
            <a:ext cx="1185179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5700" b="1" dirty="0">
                <a:solidFill>
                  <a:srgbClr val="00B050"/>
                </a:solidFill>
                <a:latin typeface="Fira Sans Ultra-Bold"/>
                <a:ea typeface="Fira Sans Ultra-Bold"/>
                <a:cs typeface="Fira Sans Ultra-Bold"/>
                <a:sym typeface="Fira Sans Ultra-Bold"/>
              </a:rPr>
              <a:t>LIBRARY NOW &amp; THEN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11969" y="2622885"/>
            <a:ext cx="3445918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700" b="1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Particulars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939950" y="2622885"/>
            <a:ext cx="341954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700" b="1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Now (Cycle - IV)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067945" y="2622885"/>
            <a:ext cx="377563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700" b="1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Then (Cycle III)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811962" y="5663967"/>
            <a:ext cx="32876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04" lvl="1" indent="-19430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OPAC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53755" y="5307966"/>
            <a:ext cx="337385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D- Space (Web version)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067938" y="5661852"/>
            <a:ext cx="32876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04" lvl="1" indent="-19430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Nil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814094" y="6260074"/>
            <a:ext cx="32876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15" lvl="1" indent="-183507">
              <a:lnSpc>
                <a:spcPts val="237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Cyber Zone (Internet Facility)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853748" y="6260074"/>
            <a:ext cx="328765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9"/>
              </a:lnSpc>
              <a:spcBef>
                <a:spcPct val="0"/>
              </a:spcBef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2  Cyber Zone (23 Computers)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067938" y="6171340"/>
            <a:ext cx="410161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15" lvl="1" indent="-183507">
              <a:lnSpc>
                <a:spcPts val="237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 Cyber Zone (12 Computers)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901712" y="6846762"/>
            <a:ext cx="3287656" cy="29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15" lvl="1" indent="-183507">
              <a:lnSpc>
                <a:spcPts val="237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Reading Hall  Occupancy 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853748" y="6719815"/>
            <a:ext cx="328765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9"/>
              </a:lnSpc>
              <a:spcBef>
                <a:spcPct val="0"/>
              </a:spcBef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3 Reading Hall (750 Capacity)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065808" y="6672188"/>
            <a:ext cx="395116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15" lvl="1" indent="-183507">
              <a:lnSpc>
                <a:spcPts val="237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  Reading Hall  (230  Capacity)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792378" y="7389099"/>
            <a:ext cx="328765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15" lvl="1" indent="-183507">
              <a:lnSpc>
                <a:spcPts val="237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E- Resources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740244" y="7312899"/>
            <a:ext cx="3287656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spc="7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3 N-list, J-gate (Basic Science), J-gate (Arts &amp; Humanities), American Library Dosti House , NDLI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065809" y="8410815"/>
            <a:ext cx="319797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15" lvl="1" indent="-183507">
              <a:lnSpc>
                <a:spcPts val="237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NIL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659388" y="8515590"/>
            <a:ext cx="328765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15" lvl="1" indent="-183507">
              <a:lnSpc>
                <a:spcPts val="237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User Tracking System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740244" y="8458440"/>
            <a:ext cx="328765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9"/>
              </a:lnSpc>
              <a:spcBef>
                <a:spcPct val="0"/>
              </a:spcBef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 Place Functional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067945" y="7560549"/>
            <a:ext cx="319797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15" lvl="1" indent="-183507">
              <a:lnSpc>
                <a:spcPts val="2379"/>
              </a:lnSpc>
              <a:spcBef>
                <a:spcPct val="0"/>
              </a:spcBef>
              <a:buFont typeface="Arial"/>
              <a:buChar char="•"/>
            </a:pPr>
            <a:r>
              <a:rPr lang="en-US" b="1" spc="7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N-list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2"/>
          <p:cNvSpPr txBox="1"/>
          <p:nvPr/>
        </p:nvSpPr>
        <p:spPr>
          <a:xfrm>
            <a:off x="4267200" y="579860"/>
            <a:ext cx="1185179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00" b="1" dirty="0" smtClean="0">
                <a:solidFill>
                  <a:srgbClr val="00B050"/>
                </a:solidFill>
                <a:latin typeface="Fira Sans Ultra-Bold"/>
                <a:ea typeface="Fira Sans Ultra-Bold"/>
                <a:cs typeface="Fira Sans Ultra-Bold"/>
                <a:sym typeface="Fira Sans Ultra-Bold"/>
              </a:rPr>
              <a:t>LIBRARY SERVICES  </a:t>
            </a:r>
            <a:endParaRPr lang="en-US" sz="5700" b="1" dirty="0">
              <a:solidFill>
                <a:srgbClr val="00B050"/>
              </a:solidFill>
              <a:latin typeface="Fira Sans Ultra-Bold"/>
              <a:ea typeface="Fira Sans Ultra-Bold"/>
              <a:cs typeface="Fira Sans Ultra-Bold"/>
              <a:sym typeface="Fira Sans Ultra-Bold"/>
            </a:endParaRPr>
          </a:p>
        </p:txBody>
      </p:sp>
      <p:sp>
        <p:nvSpPr>
          <p:cNvPr id="3" name="Freeform 14"/>
          <p:cNvSpPr/>
          <p:nvPr/>
        </p:nvSpPr>
        <p:spPr>
          <a:xfrm>
            <a:off x="0" y="5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590526"/>
              </p:ext>
            </p:extLst>
          </p:nvPr>
        </p:nvGraphicFramePr>
        <p:xfrm>
          <a:off x="2689664" y="2098510"/>
          <a:ext cx="14760136" cy="723598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760136"/>
              </a:tblGrid>
              <a:tr h="642557">
                <a:tc>
                  <a:txBody>
                    <a:bodyPr/>
                    <a:lstStyle/>
                    <a:p>
                      <a:r>
                        <a:rPr lang="en-US" dirty="0" smtClean="0"/>
                        <a:t>News</a:t>
                      </a:r>
                      <a:r>
                        <a:rPr lang="en-US" baseline="0" dirty="0" smtClean="0"/>
                        <a:t> Paper Clipping &amp; Career Bulletin Display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01349"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Library Training/Orientation</a:t>
                      </a:r>
                      <a:r>
                        <a:rPr lang="en-US" baseline="0" dirty="0" smtClean="0"/>
                        <a:t> Program</a:t>
                      </a: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83657"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Book Exhibitions &amp; Reading Awareness Programmes </a:t>
                      </a: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5828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Awareness Services  (New Arrivals/Book Display)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5828">
                <a:tc>
                  <a:txBody>
                    <a:bodyPr/>
                    <a:lstStyle/>
                    <a:p>
                      <a:r>
                        <a:rPr lang="en-US" dirty="0" smtClean="0"/>
                        <a:t>E-Journal</a:t>
                      </a:r>
                      <a:r>
                        <a:rPr lang="en-US" baseline="0" dirty="0" smtClean="0"/>
                        <a:t>s, E-Books &amp; Databases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5828">
                <a:tc>
                  <a:txBody>
                    <a:bodyPr/>
                    <a:lstStyle/>
                    <a:p>
                      <a:r>
                        <a:rPr lang="en-US" dirty="0" smtClean="0"/>
                        <a:t>Inter</a:t>
                      </a:r>
                      <a:r>
                        <a:rPr lang="en-US" baseline="0" dirty="0" smtClean="0"/>
                        <a:t> Library Lending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5828">
                <a:tc>
                  <a:txBody>
                    <a:bodyPr/>
                    <a:lstStyle/>
                    <a:p>
                      <a:r>
                        <a:rPr lang="en-US" dirty="0" smtClean="0"/>
                        <a:t>Plagiarism Detection</a:t>
                      </a:r>
                      <a:r>
                        <a:rPr lang="en-US" baseline="0" dirty="0" smtClean="0"/>
                        <a:t> Services : Drill-Bit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2557">
                <a:tc>
                  <a:txBody>
                    <a:bodyPr/>
                    <a:lstStyle/>
                    <a:p>
                      <a:r>
                        <a:rPr lang="en-US" dirty="0" smtClean="0"/>
                        <a:t>Help in Research Profile Creation (IRINS)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2557"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Help for applying</a:t>
                      </a:r>
                      <a:r>
                        <a:rPr lang="en-US" baseline="0" dirty="0" smtClean="0"/>
                        <a:t> ISBN</a:t>
                      </a: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8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2"/>
          <p:cNvSpPr txBox="1"/>
          <p:nvPr/>
        </p:nvSpPr>
        <p:spPr>
          <a:xfrm>
            <a:off x="4267200" y="579860"/>
            <a:ext cx="1185179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5700" b="1" dirty="0" smtClean="0">
                <a:solidFill>
                  <a:srgbClr val="00B050"/>
                </a:solidFill>
                <a:latin typeface="Fira Sans Ultra-Bold"/>
                <a:ea typeface="Fira Sans Ultra-Bold"/>
                <a:cs typeface="Fira Sans Ultra-Bold"/>
                <a:sym typeface="Fira Sans Ultra-Bold"/>
              </a:rPr>
              <a:t>LIBRARY  FACILITIES  </a:t>
            </a:r>
            <a:endParaRPr lang="en-US" sz="5700" b="1" dirty="0">
              <a:solidFill>
                <a:srgbClr val="00B050"/>
              </a:solidFill>
              <a:latin typeface="Fira Sans Ultra-Bold"/>
              <a:ea typeface="Fira Sans Ultra-Bold"/>
              <a:cs typeface="Fira Sans Ultra-Bold"/>
              <a:sym typeface="Fira Sans Ultra-Bold"/>
            </a:endParaRPr>
          </a:p>
        </p:txBody>
      </p:sp>
      <p:sp>
        <p:nvSpPr>
          <p:cNvPr id="3" name="Freeform 14"/>
          <p:cNvSpPr/>
          <p:nvPr/>
        </p:nvSpPr>
        <p:spPr>
          <a:xfrm>
            <a:off x="0" y="5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375269"/>
              </p:ext>
            </p:extLst>
          </p:nvPr>
        </p:nvGraphicFramePr>
        <p:xfrm>
          <a:off x="2895600" y="1866900"/>
          <a:ext cx="14912536" cy="734417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912536"/>
              </a:tblGrid>
              <a:tr h="688695"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Open Access Library with amply collection of Journals / Magazines/News</a:t>
                      </a:r>
                      <a:r>
                        <a:rPr lang="en-US" baseline="0" dirty="0" smtClean="0"/>
                        <a:t> Paper, E-books, E-Journals &amp; databases </a:t>
                      </a: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71976">
                <a:tc>
                  <a:txBody>
                    <a:bodyPr/>
                    <a:lstStyle/>
                    <a:p>
                      <a:r>
                        <a:rPr lang="en-US" dirty="0" smtClean="0"/>
                        <a:t>Free Internet/Wi-Fi</a:t>
                      </a:r>
                      <a:r>
                        <a:rPr lang="en-US" baseline="0" dirty="0" smtClean="0"/>
                        <a:t> Facility  and well furnished  separate  two cyber zones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12144"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Three Well developed Ambience Reading Hall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&amp;  good collection of books for Competitive Examination preparation.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71976"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Strong </a:t>
                      </a:r>
                      <a:r>
                        <a:rPr lang="en-US" dirty="0" smtClean="0"/>
                        <a:t>Reference Books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smtClean="0"/>
                        <a:t>Section &amp; Book Bank facility </a:t>
                      </a: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4297"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State-of art Library</a:t>
                      </a:r>
                      <a:r>
                        <a:rPr lang="en-US" baseline="0" dirty="0" smtClean="0"/>
                        <a:t> Web- OPAC  &amp; </a:t>
                      </a:r>
                      <a:r>
                        <a:rPr lang="en-US" dirty="0" smtClean="0"/>
                        <a:t>Institutional</a:t>
                      </a:r>
                      <a:r>
                        <a:rPr lang="en-US" baseline="0" dirty="0" smtClean="0"/>
                        <a:t> Repository : DSpace</a:t>
                      </a: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4297"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Facilitation</a:t>
                      </a:r>
                      <a:r>
                        <a:rPr lang="en-US" baseline="0" dirty="0" smtClean="0"/>
                        <a:t> for Divyang Jan,  Braille Section for visually impaired readers</a:t>
                      </a: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4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24858" y="189506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7"/>
                </a:lnTo>
                <a:lnTo>
                  <a:pt x="0" y="2098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736620"/>
              </p:ext>
            </p:extLst>
          </p:nvPr>
        </p:nvGraphicFramePr>
        <p:xfrm>
          <a:off x="2078576" y="2288008"/>
          <a:ext cx="8665624" cy="7315145"/>
        </p:xfrm>
        <a:graphic>
          <a:graphicData uri="http://schemas.openxmlformats.org/drawingml/2006/table">
            <a:tbl>
              <a:tblPr/>
              <a:tblGrid>
                <a:gridCol w="2166406"/>
                <a:gridCol w="2166406"/>
                <a:gridCol w="2166406"/>
                <a:gridCol w="2166406"/>
              </a:tblGrid>
              <a:tr h="1175645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Year   </a:t>
                      </a:r>
                      <a:endParaRPr lang="en-US" sz="11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Faculty </a:t>
                      </a:r>
                      <a:endParaRPr lang="en-US" sz="11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Students </a:t>
                      </a:r>
                      <a:endParaRPr lang="en-US" sz="11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Total </a:t>
                      </a:r>
                      <a:endParaRPr lang="en-US" sz="11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ts val="3779"/>
                        </a:lnSpc>
                      </a:pPr>
                      <a:r>
                        <a:rPr lang="en-US" sz="27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(Lakh)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68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7030A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2023-2024</a:t>
                      </a:r>
                      <a:endParaRPr lang="en-US" sz="1100" dirty="0">
                        <a:solidFill>
                          <a:srgbClr val="7030A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5156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155910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1.61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68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7030A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2022-2023</a:t>
                      </a:r>
                      <a:endParaRPr lang="en-US" sz="1100" dirty="0">
                        <a:solidFill>
                          <a:srgbClr val="7030A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4252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174900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1.80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68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7030A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2021-2022</a:t>
                      </a:r>
                      <a:endParaRPr lang="en-US" sz="1100" dirty="0">
                        <a:solidFill>
                          <a:srgbClr val="7030A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3692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80725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0.84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68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7030A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2020-2021</a:t>
                      </a:r>
                      <a:endParaRPr lang="en-US" sz="1100" dirty="0">
                        <a:solidFill>
                          <a:srgbClr val="7030A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3717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1139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0.49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689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7030A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2019-2020</a:t>
                      </a:r>
                      <a:endParaRPr lang="en-US" sz="1100" dirty="0">
                        <a:solidFill>
                          <a:srgbClr val="7030A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4802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143555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1.48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547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 dirty="0">
                          <a:solidFill>
                            <a:srgbClr val="7030A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TOTAL </a:t>
                      </a:r>
                      <a:endParaRPr lang="en-US" sz="1100" dirty="0">
                        <a:solidFill>
                          <a:srgbClr val="7030A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21619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556229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 dirty="0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5.79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930385" y="831854"/>
            <a:ext cx="5870350" cy="4713252"/>
            <a:chOff x="0" y="0"/>
            <a:chExt cx="7467600" cy="59956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3"/>
              <a:stretch>
                <a:fillRect l="-10894" r="-10894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181451" y="5526782"/>
            <a:ext cx="7368218" cy="4226321"/>
            <a:chOff x="0" y="0"/>
            <a:chExt cx="7981950" cy="4578350"/>
          </a:xfrm>
        </p:grpSpPr>
        <p:sp>
          <p:nvSpPr>
            <p:cNvPr id="11" name="Freeform 11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t="-2583" b="-2583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4494312" y="-104775"/>
            <a:ext cx="12764988" cy="92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5500" b="1" spc="27" dirty="0">
                <a:solidFill>
                  <a:srgbClr val="00B05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Use of Library by Faculty &amp; Students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24858" y="189506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7"/>
                </a:lnTo>
                <a:lnTo>
                  <a:pt x="0" y="2098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32551"/>
              </p:ext>
            </p:extLst>
          </p:nvPr>
        </p:nvGraphicFramePr>
        <p:xfrm>
          <a:off x="5731221" y="1562100"/>
          <a:ext cx="11920214" cy="8070361"/>
        </p:xfrm>
        <a:graphic>
          <a:graphicData uri="http://schemas.openxmlformats.org/drawingml/2006/table">
            <a:tbl>
              <a:tblPr/>
              <a:tblGrid>
                <a:gridCol w="1861815"/>
                <a:gridCol w="1600200"/>
                <a:gridCol w="1752600"/>
                <a:gridCol w="1855764"/>
                <a:gridCol w="1600200"/>
                <a:gridCol w="1801836"/>
                <a:gridCol w="1447799"/>
              </a:tblGrid>
              <a:tr h="2274158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YEAR </a:t>
                      </a:r>
                      <a:endParaRPr lang="en-US" sz="1100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Books </a:t>
                      </a:r>
                      <a:endParaRPr lang="en-US" sz="1100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6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(Print)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E- books </a:t>
                      </a:r>
                      <a:endParaRPr lang="en-US" sz="1100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Journals </a:t>
                      </a:r>
                      <a:endParaRPr lang="en-US" sz="1100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E-Journals</a:t>
                      </a:r>
                      <a:endParaRPr lang="en-US" sz="2400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Database</a:t>
                      </a:r>
                      <a:endParaRPr lang="en-US" sz="2400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Total </a:t>
                      </a:r>
                      <a:endParaRPr lang="en-US" sz="1100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38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2019-20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3.17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2.34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2.36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0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0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7.87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38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2020-21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0.68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19.89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0.75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1.69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5.39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28.4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38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2021-22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1.24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1.1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0.84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1.77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11.08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16.03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38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2022-23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3.6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6.53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1.94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3.4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1.54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17.01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38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2023-24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5.11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0.00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2.43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2.8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2.12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12.46</a:t>
                      </a:r>
                      <a:endParaRPr lang="en-US" sz="110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820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Total 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000" dirty="0">
                          <a:solidFill>
                            <a:schemeClr val="tx2"/>
                          </a:solidFill>
                          <a:latin typeface="Eras Medium ITC" panose="020B0602030504020804" pitchFamily="34" charset="0"/>
                          <a:ea typeface="Fira Sans"/>
                          <a:cs typeface="Fira Sans"/>
                          <a:sym typeface="Fira Sans"/>
                        </a:rPr>
                        <a:t>13.80</a:t>
                      </a:r>
                      <a:endParaRPr lang="en-US" sz="1100" dirty="0">
                        <a:solidFill>
                          <a:schemeClr val="tx2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000" dirty="0">
                          <a:solidFill>
                            <a:schemeClr val="tx2"/>
                          </a:solidFill>
                          <a:latin typeface="Eras Medium ITC" panose="020B0602030504020804" pitchFamily="34" charset="0"/>
                          <a:ea typeface="Fira Sans"/>
                          <a:cs typeface="Fira Sans"/>
                          <a:sym typeface="Fira Sans"/>
                        </a:rPr>
                        <a:t>29.86</a:t>
                      </a:r>
                      <a:endParaRPr lang="en-US" sz="1100" dirty="0">
                        <a:solidFill>
                          <a:schemeClr val="tx2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000" dirty="0">
                          <a:solidFill>
                            <a:schemeClr val="tx2"/>
                          </a:solidFill>
                          <a:latin typeface="Eras Medium ITC" panose="020B0602030504020804" pitchFamily="34" charset="0"/>
                          <a:ea typeface="Fira Sans"/>
                          <a:cs typeface="Fira Sans"/>
                          <a:sym typeface="Fira Sans"/>
                        </a:rPr>
                        <a:t>8.32</a:t>
                      </a:r>
                      <a:endParaRPr lang="en-US" sz="1100" dirty="0">
                        <a:solidFill>
                          <a:schemeClr val="tx2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000" dirty="0">
                          <a:solidFill>
                            <a:schemeClr val="tx2"/>
                          </a:solidFill>
                          <a:latin typeface="Eras Medium ITC" panose="020B0602030504020804" pitchFamily="34" charset="0"/>
                          <a:ea typeface="Fira Sans"/>
                          <a:cs typeface="Fira Sans"/>
                          <a:sym typeface="Fira Sans"/>
                        </a:rPr>
                        <a:t>9.66</a:t>
                      </a:r>
                      <a:endParaRPr lang="en-US" sz="1100" dirty="0">
                        <a:solidFill>
                          <a:schemeClr val="tx2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3000" dirty="0">
                          <a:solidFill>
                            <a:schemeClr val="tx2"/>
                          </a:solidFill>
                          <a:latin typeface="Eras Medium ITC" panose="020B0602030504020804" pitchFamily="34" charset="0"/>
                          <a:ea typeface="Fira Sans"/>
                          <a:cs typeface="Fira Sans"/>
                          <a:sym typeface="Fira Sans"/>
                        </a:rPr>
                        <a:t>20.13</a:t>
                      </a:r>
                      <a:endParaRPr lang="en-US" sz="1100" dirty="0">
                        <a:solidFill>
                          <a:schemeClr val="tx2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Fira Sans Bold"/>
                          <a:ea typeface="Fira Sans Bold"/>
                          <a:cs typeface="Fira Sans Bold"/>
                          <a:sym typeface="Fira Sans Bold"/>
                        </a:rPr>
                        <a:t>81.77</a:t>
                      </a:r>
                      <a:endParaRPr 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115312" y="-76200"/>
            <a:ext cx="14172688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600" b="1" spc="18" dirty="0">
                <a:solidFill>
                  <a:srgbClr val="00B05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Expenditure on Purchase of Books/E-books/ journals/ E-journals in </a:t>
            </a:r>
            <a:r>
              <a:rPr lang="en-US" sz="3600" b="1" spc="18" dirty="0" smtClean="0">
                <a:solidFill>
                  <a:srgbClr val="00B05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last </a:t>
            </a:r>
            <a:r>
              <a:rPr lang="en-US" sz="3600" b="1" spc="18" dirty="0">
                <a:solidFill>
                  <a:srgbClr val="00B05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5 Years  in Lakh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9" y="2507870"/>
            <a:ext cx="6077270" cy="5521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0" y="26105"/>
            <a:ext cx="1828800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					</a:t>
            </a:r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Our Special Collection 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ea typeface="Montserrat Bold"/>
              <a:cs typeface="Times New Roman" panose="02020603050405020304" pitchFamily="18" charset="0"/>
              <a:sym typeface="Montserrat Bold"/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84231"/>
            <a:ext cx="2743200" cy="1858869"/>
          </a:xfrm>
          <a:custGeom>
            <a:avLst/>
            <a:gdLst/>
            <a:ahLst/>
            <a:cxnLst/>
            <a:rect l="l" t="t" r="r" b="b"/>
            <a:pathLst>
              <a:path w="2926919" h="2283616">
                <a:moveTo>
                  <a:pt x="0" y="0"/>
                </a:moveTo>
                <a:lnTo>
                  <a:pt x="2926919" y="0"/>
                </a:lnTo>
                <a:lnTo>
                  <a:pt x="2926919" y="2283616"/>
                </a:lnTo>
                <a:lnTo>
                  <a:pt x="0" y="2283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432326"/>
              </p:ext>
            </p:extLst>
          </p:nvPr>
        </p:nvGraphicFramePr>
        <p:xfrm>
          <a:off x="1600200" y="1943100"/>
          <a:ext cx="10744200" cy="6812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08723"/>
                <a:gridCol w="5194385"/>
                <a:gridCol w="1953491"/>
                <a:gridCol w="2387601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Sr. No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Particulars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Total Books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Link </a:t>
                      </a:r>
                      <a:endParaRPr lang="en-US" sz="2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Jainism</a:t>
                      </a:r>
                    </a:p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1459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Competitive Exam</a:t>
                      </a:r>
                    </a:p>
                    <a:p>
                      <a:pPr algn="l"/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1434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Mahatma Gandhi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Rare</a:t>
                      </a:r>
                      <a:r>
                        <a:rPr lang="en-US" sz="2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Books</a:t>
                      </a:r>
                      <a:endParaRPr lang="en-US" sz="2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</a:t>
                      </a:r>
                      <a:r>
                        <a:rPr lang="en-US" sz="2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Babasaheb</a:t>
                      </a:r>
                      <a:r>
                        <a:rPr lang="en-US" sz="2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Ambedkar</a:t>
                      </a:r>
                      <a:r>
                        <a:rPr lang="en-US" sz="2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32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Vet. Poet</a:t>
                      </a:r>
                      <a:r>
                        <a:rPr lang="en-US" sz="2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Kavivary</a:t>
                      </a:r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Moropant</a:t>
                      </a:r>
                      <a:endParaRPr lang="en-US" sz="2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G:\24-02-2024\PDF_file_icon.svg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391" y="4152900"/>
            <a:ext cx="603765" cy="7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24-02-2024\PDF_file_icon.svg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250" y="5115765"/>
            <a:ext cx="603765" cy="7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24-02-2024\PDF_file_icon.svg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85" y="6104595"/>
            <a:ext cx="603765" cy="7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24-02-2024\PDF_file_icon.svg.pn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407" y="7969529"/>
            <a:ext cx="603765" cy="7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:\24-02-2024\PDF_file_icon.svg.p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85" y="6986498"/>
            <a:ext cx="603765" cy="7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2658848" y="1943100"/>
            <a:ext cx="5223498" cy="7683357"/>
            <a:chOff x="3451366" y="1014912"/>
            <a:chExt cx="5223498" cy="385623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128" y="2879452"/>
              <a:ext cx="1152526" cy="13877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122" y="2895600"/>
              <a:ext cx="1522259" cy="13716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128" y="1014912"/>
              <a:ext cx="1412450" cy="144024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192" y="1034064"/>
              <a:ext cx="1313512" cy="144024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366" y="2896561"/>
              <a:ext cx="1339350" cy="138774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964819" y="4289661"/>
              <a:ext cx="1710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Vet. Poet Kavivary 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Moropant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83859" y="4409481"/>
              <a:ext cx="1313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Dr. 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Babasaheb Ambedkar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31415" y="2521221"/>
              <a:ext cx="14182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Competitive Exam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81825" y="2492780"/>
              <a:ext cx="14182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Mahatma 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Gandhi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42718" y="4447357"/>
              <a:ext cx="1142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Rare Book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48547" y="2521221"/>
              <a:ext cx="1142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Jainism</a:t>
              </a:r>
            </a:p>
          </p:txBody>
        </p:sp>
      </p:grpSp>
      <p:pic>
        <p:nvPicPr>
          <p:cNvPr id="28" name="Picture 2" descr="G:\24-02-2024\PDF_file_icon.svg.png">
            <a:hlinkClick r:id="rId1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391" y="3103120"/>
            <a:ext cx="603765" cy="7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user profile\AK KULKARNI\Downloads\Dr. Babasaheb Ambedka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055" y="5658104"/>
            <a:ext cx="1554684" cy="27252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user profile\AK KULKARNI\Downloads\Compititiv Examinastion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958" y="1907649"/>
            <a:ext cx="1347787" cy="2943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95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0" y="26105"/>
            <a:ext cx="1828800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  <a:spcBef>
                <a:spcPct val="0"/>
              </a:spcBef>
            </a:pP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					National Digital Library of India CLUB @ KRC   </a:t>
            </a:r>
            <a:endParaRPr lang="en-US" sz="4200" b="1" dirty="0">
              <a:solidFill>
                <a:srgbClr val="00B050"/>
              </a:solidFill>
              <a:latin typeface="Times New Roman" panose="02020603050405020304" pitchFamily="18" charset="0"/>
              <a:ea typeface="Montserrat Bold"/>
              <a:cs typeface="Times New Roman" panose="02020603050405020304" pitchFamily="18" charset="0"/>
              <a:sym typeface="Montserrat Bold"/>
            </a:endParaRPr>
          </a:p>
        </p:txBody>
      </p:sp>
      <p:pic>
        <p:nvPicPr>
          <p:cNvPr id="1026" name="Picture 2" descr="E:\user profile\AK KULKARNI\Desktop\NDLI Clu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" y="2095500"/>
            <a:ext cx="914213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478614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Successfully Created and Established NDLI CLUB  @ our college Library (KRC)</a:t>
            </a:r>
            <a:endParaRPr lang="en-US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257300"/>
            <a:ext cx="7696200" cy="8458200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>
          <a:xfrm>
            <a:off x="0" y="84231"/>
            <a:ext cx="2743200" cy="1858869"/>
          </a:xfrm>
          <a:custGeom>
            <a:avLst/>
            <a:gdLst/>
            <a:ahLst/>
            <a:cxnLst/>
            <a:rect l="l" t="t" r="r" b="b"/>
            <a:pathLst>
              <a:path w="2926919" h="2283616">
                <a:moveTo>
                  <a:pt x="0" y="0"/>
                </a:moveTo>
                <a:lnTo>
                  <a:pt x="2926919" y="0"/>
                </a:lnTo>
                <a:lnTo>
                  <a:pt x="2926919" y="2283616"/>
                </a:lnTo>
                <a:lnTo>
                  <a:pt x="0" y="2283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 l="-4865" r="-4865"/>
            </a:stretch>
          </a:blipFill>
        </p:spPr>
      </p:sp>
    </p:spTree>
    <p:extLst>
      <p:ext uri="{BB962C8B-B14F-4D97-AF65-F5344CB8AC3E}">
        <p14:creationId xmlns:p14="http://schemas.microsoft.com/office/powerpoint/2010/main" val="981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0" y="146825"/>
            <a:ext cx="18288000" cy="920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					Library Membership  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ea typeface="Montserrat Bold"/>
              <a:cs typeface="Times New Roman" panose="02020603050405020304" pitchFamily="18" charset="0"/>
              <a:sym typeface="Montserrat Bold"/>
            </a:endParaRPr>
          </a:p>
        </p:txBody>
      </p:sp>
      <p:sp>
        <p:nvSpPr>
          <p:cNvPr id="3" name="Freeform 9"/>
          <p:cNvSpPr/>
          <p:nvPr/>
        </p:nvSpPr>
        <p:spPr>
          <a:xfrm>
            <a:off x="0" y="84231"/>
            <a:ext cx="2743200" cy="1858869"/>
          </a:xfrm>
          <a:custGeom>
            <a:avLst/>
            <a:gdLst/>
            <a:ahLst/>
            <a:cxnLst/>
            <a:rect l="l" t="t" r="r" b="b"/>
            <a:pathLst>
              <a:path w="2926919" h="2283616">
                <a:moveTo>
                  <a:pt x="0" y="0"/>
                </a:moveTo>
                <a:lnTo>
                  <a:pt x="2926919" y="0"/>
                </a:lnTo>
                <a:lnTo>
                  <a:pt x="2926919" y="2283616"/>
                </a:lnTo>
                <a:lnTo>
                  <a:pt x="0" y="2283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pic>
        <p:nvPicPr>
          <p:cNvPr id="2050" name="Picture 2" descr="G:\24-02-2024\American Library Card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486" y="2293428"/>
            <a:ext cx="6748713" cy="4297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24-02-2024\American Library C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02" y="2293428"/>
            <a:ext cx="6862098" cy="4297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rId5"/>
          </p:cNvPr>
          <p:cNvSpPr txBox="1"/>
          <p:nvPr/>
        </p:nvSpPr>
        <p:spPr>
          <a:xfrm>
            <a:off x="0" y="6982326"/>
            <a:ext cx="1828800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Member  of  – American Library , Dosti House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,</a:t>
            </a:r>
          </a:p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  </a:t>
            </a:r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Mumbai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1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2161579" y="8416460"/>
            <a:ext cx="15936942" cy="0"/>
          </a:xfrm>
          <a:prstGeom prst="line">
            <a:avLst/>
          </a:prstGeom>
          <a:ln w="19050" cap="rnd">
            <a:solidFill>
              <a:srgbClr val="FFB92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3218529" y="2919103"/>
            <a:ext cx="1270414" cy="1824353"/>
          </a:xfrm>
          <a:custGeom>
            <a:avLst/>
            <a:gdLst/>
            <a:ahLst/>
            <a:cxnLst/>
            <a:rect l="l" t="t" r="r" b="b"/>
            <a:pathLst>
              <a:path w="1270413" h="1824353">
                <a:moveTo>
                  <a:pt x="0" y="0"/>
                </a:moveTo>
                <a:lnTo>
                  <a:pt x="1270413" y="0"/>
                </a:lnTo>
                <a:lnTo>
                  <a:pt x="1270413" y="1824353"/>
                </a:lnTo>
                <a:lnTo>
                  <a:pt x="0" y="1824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85610" y="6331859"/>
            <a:ext cx="1906468" cy="2084606"/>
          </a:xfrm>
          <a:custGeom>
            <a:avLst/>
            <a:gdLst/>
            <a:ahLst/>
            <a:cxnLst/>
            <a:rect l="l" t="t" r="r" b="b"/>
            <a:pathLst>
              <a:path w="1906467" h="2084606">
                <a:moveTo>
                  <a:pt x="0" y="0"/>
                </a:moveTo>
                <a:lnTo>
                  <a:pt x="1906467" y="0"/>
                </a:lnTo>
                <a:lnTo>
                  <a:pt x="1906467" y="2084606"/>
                </a:lnTo>
                <a:lnTo>
                  <a:pt x="0" y="2084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92076" y="2834198"/>
            <a:ext cx="283238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tx2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Vision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31081" y="2500608"/>
            <a:ext cx="10256926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7"/>
              </a:lnSpc>
            </a:pPr>
            <a:endParaRPr dirty="0">
              <a:solidFill>
                <a:schemeClr val="tx2"/>
              </a:solidFill>
            </a:endParaRPr>
          </a:p>
          <a:p>
            <a:pPr>
              <a:lnSpc>
                <a:spcPts val="5377"/>
              </a:lnSpc>
            </a:pPr>
            <a:r>
              <a:rPr lang="en-US" sz="3900" b="1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To be a vibrant knowledge center, facilitating access to information through innovative services and technology. </a:t>
            </a:r>
          </a:p>
          <a:p>
            <a:pPr>
              <a:lnSpc>
                <a:spcPts val="5377"/>
              </a:lnSpc>
            </a:pPr>
            <a:endParaRPr lang="en-US" sz="39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>
              <a:lnSpc>
                <a:spcPts val="5377"/>
              </a:lnSpc>
            </a:pPr>
            <a:endParaRPr lang="en-US" sz="39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>
              <a:lnSpc>
                <a:spcPts val="5377"/>
              </a:lnSpc>
            </a:pPr>
            <a:endParaRPr lang="en-US" sz="39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30769" y="5519943"/>
            <a:ext cx="2755014" cy="79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1"/>
              </a:lnSpc>
              <a:spcBef>
                <a:spcPct val="0"/>
              </a:spcBef>
            </a:pPr>
            <a:r>
              <a:rPr lang="en-US" sz="5000" b="1" dirty="0" smtClean="0">
                <a:solidFill>
                  <a:schemeClr val="tx2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Mission</a:t>
            </a:r>
            <a:endParaRPr lang="en-US" sz="5000" b="1" dirty="0">
              <a:solidFill>
                <a:schemeClr val="tx2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31074" y="5700607"/>
            <a:ext cx="1006744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7"/>
              </a:lnSpc>
            </a:pPr>
            <a:r>
              <a:rPr lang="en-US" sz="3900" b="1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To provide a diverse collection of resources that supports life long learning, research, and academic success. Help in impairing education &amp; research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10038" y="971552"/>
            <a:ext cx="12067924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8"/>
              </a:lnSpc>
              <a:spcBef>
                <a:spcPct val="0"/>
              </a:spcBef>
            </a:pPr>
            <a:r>
              <a:rPr lang="en-US" sz="7000" b="1" spc="-139" dirty="0">
                <a:solidFill>
                  <a:srgbClr val="00B05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Our Vision &amp;  Mission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" y="0"/>
            <a:ext cx="3468090" cy="2465904"/>
          </a:xfrm>
          <a:custGeom>
            <a:avLst/>
            <a:gdLst/>
            <a:ahLst/>
            <a:cxnLst/>
            <a:rect l="l" t="t" r="r" b="b"/>
            <a:pathLst>
              <a:path w="3468089" h="2465904">
                <a:moveTo>
                  <a:pt x="0" y="0"/>
                </a:moveTo>
                <a:lnTo>
                  <a:pt x="3468089" y="0"/>
                </a:lnTo>
                <a:lnTo>
                  <a:pt x="3468089" y="2465904"/>
                </a:lnTo>
                <a:lnTo>
                  <a:pt x="0" y="2465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>
            <a:off x="2351065" y="5581650"/>
            <a:ext cx="15936942" cy="0"/>
          </a:xfrm>
          <a:prstGeom prst="line">
            <a:avLst/>
          </a:prstGeom>
          <a:ln w="19050" cap="rnd">
            <a:solidFill>
              <a:srgbClr val="FFB923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0" y="26105"/>
            <a:ext cx="18288000" cy="867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2"/>
              </a:rPr>
              <a:t>KOHA ILMS (23.0.11</a:t>
            </a: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  </a:t>
            </a: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3"/>
              </a:rPr>
              <a:t>    </a:t>
            </a:r>
            <a:endParaRPr lang="en-US" sz="4000" b="1" dirty="0">
              <a:solidFill>
                <a:srgbClr val="00B0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81101"/>
            <a:ext cx="16078199" cy="858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468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0" y="26105"/>
            <a:ext cx="18288000" cy="867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  <a:spcBef>
                <a:spcPct val="0"/>
              </a:spcBef>
            </a:pP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				</a:t>
            </a: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2"/>
              </a:rPr>
              <a:t>D-Space Institutional Repository    </a:t>
            </a:r>
            <a:endParaRPr lang="en-US" sz="4000" b="1" dirty="0">
              <a:solidFill>
                <a:srgbClr val="00B0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1600" y="69723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Successfully Created and </a:t>
            </a:r>
            <a:r>
              <a:rPr lang="en-US" dirty="0" err="1" smtClean="0"/>
              <a:t>EstablishedCLUB</a:t>
            </a:r>
            <a:r>
              <a:rPr lang="en-US" dirty="0" smtClean="0"/>
              <a:t>  @ our college </a:t>
            </a:r>
            <a:endParaRPr lang="en-US" dirty="0"/>
          </a:p>
        </p:txBody>
      </p:sp>
      <p:sp>
        <p:nvSpPr>
          <p:cNvPr id="6" name="Freeform 9"/>
          <p:cNvSpPr/>
          <p:nvPr/>
        </p:nvSpPr>
        <p:spPr>
          <a:xfrm>
            <a:off x="0" y="84231"/>
            <a:ext cx="2743200" cy="1858869"/>
          </a:xfrm>
          <a:custGeom>
            <a:avLst/>
            <a:gdLst/>
            <a:ahLst/>
            <a:cxnLst/>
            <a:rect l="l" t="t" r="r" b="b"/>
            <a:pathLst>
              <a:path w="2926919" h="2283616">
                <a:moveTo>
                  <a:pt x="0" y="0"/>
                </a:moveTo>
                <a:lnTo>
                  <a:pt x="2926919" y="0"/>
                </a:lnTo>
                <a:lnTo>
                  <a:pt x="2926919" y="2283616"/>
                </a:lnTo>
                <a:lnTo>
                  <a:pt x="0" y="2283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000"/>
            </a:blip>
            <a:stretch>
              <a:fillRect l="-4865" r="-4865"/>
            </a:stretch>
          </a:blipFill>
        </p:spPr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13" y="1576137"/>
            <a:ext cx="140779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0" y="26105"/>
            <a:ext cx="1828800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  <a:spcBef>
                <a:spcPct val="0"/>
              </a:spcBef>
            </a:pP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			</a:t>
            </a: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2"/>
              </a:rPr>
              <a:t>Library Online Public Access Catalogue (Web Version</a:t>
            </a: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    </a:t>
            </a:r>
            <a:endParaRPr lang="en-US" sz="4000" b="1" dirty="0">
              <a:solidFill>
                <a:srgbClr val="00B0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01" y="1485900"/>
            <a:ext cx="14963775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9"/>
          <p:cNvSpPr/>
          <p:nvPr/>
        </p:nvSpPr>
        <p:spPr>
          <a:xfrm>
            <a:off x="0" y="84231"/>
            <a:ext cx="2743200" cy="1858869"/>
          </a:xfrm>
          <a:custGeom>
            <a:avLst/>
            <a:gdLst/>
            <a:ahLst/>
            <a:cxnLst/>
            <a:rect l="l" t="t" r="r" b="b"/>
            <a:pathLst>
              <a:path w="2926919" h="2283616">
                <a:moveTo>
                  <a:pt x="0" y="0"/>
                </a:moveTo>
                <a:lnTo>
                  <a:pt x="2926919" y="0"/>
                </a:lnTo>
                <a:lnTo>
                  <a:pt x="2926919" y="2283616"/>
                </a:lnTo>
                <a:lnTo>
                  <a:pt x="0" y="2283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 l="-4865" r="-4865"/>
            </a:stretch>
          </a:blipFill>
        </p:spPr>
      </p:sp>
    </p:spTree>
    <p:extLst>
      <p:ext uri="{BB962C8B-B14F-4D97-AF65-F5344CB8AC3E}">
        <p14:creationId xmlns:p14="http://schemas.microsoft.com/office/powerpoint/2010/main" val="15003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0" y="1714500"/>
            <a:ext cx="17499817" cy="800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0" y="26105"/>
            <a:ext cx="18288000" cy="867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  <a:spcBef>
                <a:spcPct val="0"/>
              </a:spcBef>
            </a:pP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			</a:t>
            </a: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3"/>
              </a:rPr>
              <a:t>Library in-out management system  (Web Version)    </a:t>
            </a:r>
            <a:endParaRPr lang="en-US" sz="4000" b="1" dirty="0">
              <a:solidFill>
                <a:srgbClr val="00B0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28074" y="9229402"/>
            <a:ext cx="1828800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  <a:spcBef>
                <a:spcPct val="0"/>
              </a:spcBef>
            </a:pPr>
            <a:r>
              <a:rPr lang="en-US" sz="40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			   </a:t>
            </a:r>
            <a:endParaRPr lang="en-US" sz="4000" b="1" dirty="0">
              <a:solidFill>
                <a:srgbClr val="00B0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Freeform 9"/>
          <p:cNvSpPr/>
          <p:nvPr/>
        </p:nvSpPr>
        <p:spPr>
          <a:xfrm>
            <a:off x="0" y="84231"/>
            <a:ext cx="2743200" cy="1858869"/>
          </a:xfrm>
          <a:custGeom>
            <a:avLst/>
            <a:gdLst/>
            <a:ahLst/>
            <a:cxnLst/>
            <a:rect l="l" t="t" r="r" b="b"/>
            <a:pathLst>
              <a:path w="2926919" h="2283616">
                <a:moveTo>
                  <a:pt x="0" y="0"/>
                </a:moveTo>
                <a:lnTo>
                  <a:pt x="2926919" y="0"/>
                </a:lnTo>
                <a:lnTo>
                  <a:pt x="2926919" y="2283616"/>
                </a:lnTo>
                <a:lnTo>
                  <a:pt x="0" y="2283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 l="-4865" r="-4865"/>
            </a:stretch>
          </a:blipFill>
        </p:spPr>
      </p:sp>
    </p:spTree>
    <p:extLst>
      <p:ext uri="{BB962C8B-B14F-4D97-AF65-F5344CB8AC3E}">
        <p14:creationId xmlns:p14="http://schemas.microsoft.com/office/powerpoint/2010/main" val="18986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0079"/>
            <a:ext cx="7272170" cy="188774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Braille Section </a:t>
            </a:r>
            <a:b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1117798"/>
            <a:ext cx="9067800" cy="8292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400300"/>
            <a:ext cx="8229600" cy="3886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NVDA Software (Open Access)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Braille Books – 25 (prints)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Audio-Cassettes, audio books 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Music CD/ DVD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304800" y="114310"/>
            <a:ext cx="2743200" cy="1858869"/>
          </a:xfrm>
          <a:custGeom>
            <a:avLst/>
            <a:gdLst/>
            <a:ahLst/>
            <a:cxnLst/>
            <a:rect l="l" t="t" r="r" b="b"/>
            <a:pathLst>
              <a:path w="2926919" h="2283616">
                <a:moveTo>
                  <a:pt x="0" y="0"/>
                </a:moveTo>
                <a:lnTo>
                  <a:pt x="2926919" y="0"/>
                </a:lnTo>
                <a:lnTo>
                  <a:pt x="2926919" y="2283616"/>
                </a:lnTo>
                <a:lnTo>
                  <a:pt x="0" y="2283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000"/>
            </a:blip>
            <a:stretch>
              <a:fillRect l="-4865" r="-4865"/>
            </a:stretch>
          </a:blipFill>
        </p:spPr>
      </p:sp>
      <p:pic>
        <p:nvPicPr>
          <p:cNvPr id="7" name="Picture 2" descr="G:\24-02-2024\PDF_file_icon.svg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877300"/>
            <a:ext cx="603765" cy="7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25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172595"/>
              </p:ext>
            </p:extLst>
          </p:nvPr>
        </p:nvGraphicFramePr>
        <p:xfrm>
          <a:off x="1708482" y="1316782"/>
          <a:ext cx="13716000" cy="5029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66800"/>
                <a:gridCol w="9563100"/>
                <a:gridCol w="30861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Activities  Name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Activities</a:t>
                      </a:r>
                    </a:p>
                    <a:p>
                      <a:r>
                        <a:rPr lang="en-US" baseline="0" dirty="0" smtClean="0"/>
                        <a:t>(2019-2024)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Orientation Program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Workshops  (E-resources , Plagiarism Awareness)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Vachan Prerna Din (18 Hrs. Reading 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Celebration of Dr. S.R.</a:t>
                      </a:r>
                      <a:r>
                        <a:rPr lang="en-US" baseline="0" dirty="0" smtClean="0"/>
                        <a:t> Ranganathan Birth Anniversary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Book Exhibitions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2"/>
          <p:cNvSpPr txBox="1"/>
          <p:nvPr/>
        </p:nvSpPr>
        <p:spPr>
          <a:xfrm>
            <a:off x="2667000" y="419100"/>
            <a:ext cx="1185179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5700" dirty="0" smtClean="0">
                <a:solidFill>
                  <a:srgbClr val="00B050"/>
                </a:solidFill>
                <a:latin typeface="Fira Sans Ultra-Bold"/>
                <a:ea typeface="Fira Sans Ultra-Bold"/>
                <a:cs typeface="Fira Sans Ultra-Bold"/>
                <a:sym typeface="Fira Sans Ultra-Bold"/>
              </a:rPr>
              <a:t>Library Various Activities  </a:t>
            </a:r>
            <a:endParaRPr lang="en-US" sz="5700" dirty="0">
              <a:solidFill>
                <a:srgbClr val="00B050"/>
              </a:solidFill>
              <a:latin typeface="Fira Sans Ultra-Bold"/>
              <a:ea typeface="Fira Sans Ultra-Bold"/>
              <a:cs typeface="Fira Sans Ultra-Bold"/>
              <a:sym typeface="Fira Sans Ultra-Bold"/>
            </a:endParaRPr>
          </a:p>
        </p:txBody>
      </p:sp>
      <p:pic>
        <p:nvPicPr>
          <p:cNvPr id="2050" name="Picture 2" descr="G:\5112025Photo\Book Exhibition\Book Land Book Distributor Pune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399" y="6972300"/>
            <a:ext cx="5406189" cy="29946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user profile\AK KULKARNI\Desktop\Celebrating Dr. S. R Rangnathan's Birth Anniversary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972300"/>
            <a:ext cx="5217694" cy="32138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user profile\AK KULKARNI\Desktop\E- resources for Research  Department of  Psychology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7" y="6972301"/>
            <a:ext cx="5257800" cy="31983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281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0" y="26105"/>
            <a:ext cx="18288000" cy="88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Some Prominent </a:t>
            </a:r>
            <a:r>
              <a:rPr lang="en-US" sz="4400" b="1" dirty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sz="4400" b="1" dirty="0" smtClean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emarks of Library Visitors  </a:t>
            </a:r>
            <a:endParaRPr lang="en-US" sz="4400" b="1" dirty="0">
              <a:solidFill>
                <a:srgbClr val="00B0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" name="Freeform 4"/>
          <p:cNvSpPr/>
          <p:nvPr/>
        </p:nvSpPr>
        <p:spPr>
          <a:xfrm>
            <a:off x="0" y="5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12049"/>
              </p:ext>
            </p:extLst>
          </p:nvPr>
        </p:nvGraphicFramePr>
        <p:xfrm>
          <a:off x="762000" y="2400300"/>
          <a:ext cx="8382000" cy="3086443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19200"/>
                <a:gridCol w="1905000"/>
                <a:gridCol w="5257800"/>
              </a:tblGrid>
              <a:tr h="91302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Sr. No.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Date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Name of Visitor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56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21/10/2023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Arpit Kabra ( C.A.)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56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27/12/2022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Dr. Vishnu Patil</a:t>
                      </a:r>
                      <a:r>
                        <a:rPr lang="en-US" sz="2400" baseline="0" dirty="0" smtClean="0"/>
                        <a:t> (Director IQAC Deogiri College , Aurangabad) 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56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29/09/2022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Mena</a:t>
                      </a:r>
                      <a:r>
                        <a:rPr lang="en-US" sz="2400" baseline="0" dirty="0" smtClean="0"/>
                        <a:t> Shendkar</a:t>
                      </a:r>
                      <a:r>
                        <a:rPr lang="mr-IN" sz="2400" baseline="0" dirty="0" smtClean="0"/>
                        <a:t> (</a:t>
                      </a:r>
                      <a:r>
                        <a:rPr lang="en-US" sz="2400" dirty="0" smtClean="0"/>
                        <a:t>Joint Director  Pune Division)</a:t>
                      </a:r>
                      <a:endParaRPr lang="en-US" sz="24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142999"/>
            <a:ext cx="8686800" cy="5600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32" y="6865140"/>
            <a:ext cx="8674768" cy="323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4" y="5759102"/>
            <a:ext cx="8558736" cy="4344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4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0" y="109797"/>
            <a:ext cx="1828800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8"/>
              </a:lnSpc>
              <a:spcBef>
                <a:spcPct val="0"/>
              </a:spcBef>
            </a:pPr>
            <a:r>
              <a:rPr lang="en-US" sz="8800" b="1" spc="37" dirty="0">
                <a:solidFill>
                  <a:srgbClr val="00B05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BEST PRACTICES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4230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76400" y="3701720"/>
            <a:ext cx="7561746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80"/>
              </a:lnSpc>
            </a:pPr>
            <a:r>
              <a:rPr lang="en-US" sz="4400" b="1" dirty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2</a:t>
            </a:r>
            <a:r>
              <a:rPr lang="en-US" sz="4400" b="1" dirty="0" smtClean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.Book Exhibition/ Library Orientation  </a:t>
            </a:r>
            <a:endParaRPr lang="en-US" sz="4400" b="1" dirty="0">
              <a:solidFill>
                <a:schemeClr val="tx2"/>
              </a:solidFill>
              <a:latin typeface="Big Shoulders Display Bold"/>
              <a:ea typeface="Big Shoulders Display Bold"/>
              <a:cs typeface="Big Shoulders Display Bold"/>
              <a:sym typeface="Big Shoulders Displ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76400" y="2604488"/>
            <a:ext cx="7922592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75"/>
              </a:lnSpc>
            </a:pPr>
            <a:r>
              <a:rPr lang="en-US" sz="4400" b="1" dirty="0" smtClean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1. News Paper Clipping and Alert Service  </a:t>
            </a:r>
            <a:endParaRPr lang="en-US" sz="4400" b="1" dirty="0">
              <a:solidFill>
                <a:schemeClr val="tx2"/>
              </a:solidFill>
              <a:latin typeface="Big Shoulders Display Bold"/>
              <a:ea typeface="Big Shoulders Display Bold"/>
              <a:cs typeface="Big Shoulders Display Bold"/>
              <a:sym typeface="Big Shoulders Displ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23669" y="3651241"/>
            <a:ext cx="6639224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80"/>
              </a:lnSpc>
            </a:pPr>
            <a:r>
              <a:rPr lang="en-US" sz="4400" b="1" dirty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4</a:t>
            </a:r>
            <a:r>
              <a:rPr lang="en-US" sz="4400" b="1" dirty="0" smtClean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. Open Access Library</a:t>
            </a:r>
            <a:endParaRPr lang="en-US" sz="4400" b="1" dirty="0">
              <a:solidFill>
                <a:schemeClr val="tx2"/>
              </a:solidFill>
              <a:latin typeface="Big Shoulders Display Bold"/>
              <a:ea typeface="Big Shoulders Display Bold"/>
              <a:cs typeface="Big Shoulders Display Bold"/>
              <a:sym typeface="Big Shoulders Displa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523669" y="2577620"/>
            <a:ext cx="7770192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80"/>
              </a:lnSpc>
            </a:pPr>
            <a:r>
              <a:rPr lang="en-US" sz="4400" b="1" dirty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3</a:t>
            </a:r>
            <a:r>
              <a:rPr lang="en-US" sz="4400" b="1" dirty="0" smtClean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.Updated Library Online Repository </a:t>
            </a:r>
            <a:endParaRPr lang="en-US" sz="4400" b="1" dirty="0">
              <a:solidFill>
                <a:schemeClr val="tx2"/>
              </a:solidFill>
              <a:latin typeface="Big Shoulders Display Bold"/>
              <a:ea typeface="Big Shoulders Display Bold"/>
              <a:cs typeface="Big Shoulders Display Bold"/>
              <a:sym typeface="Big Shoulders Display Bold"/>
            </a:endParaRPr>
          </a:p>
        </p:txBody>
      </p:sp>
      <p:pic>
        <p:nvPicPr>
          <p:cNvPr id="2052" name="Picture 4" descr="E:\user profile\AK KULKARNI\Desktop\Londhe Photo\Pradeep 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27" y="5981700"/>
            <a:ext cx="5117529" cy="3985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366" y="5767139"/>
            <a:ext cx="5029200" cy="4200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E:\user profile\AK KULKARNI\Downloads\IMG-20241219-WA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967663"/>
            <a:ext cx="5496927" cy="3985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1676400" y="4664339"/>
            <a:ext cx="6639224" cy="880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80"/>
              </a:lnSpc>
            </a:pPr>
            <a:r>
              <a:rPr lang="en-US" sz="4400" b="1" dirty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4</a:t>
            </a:r>
            <a:r>
              <a:rPr lang="en-US" sz="4400" b="1" dirty="0" smtClean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. Monthly Best User Display</a:t>
            </a:r>
            <a:endParaRPr lang="en-US" sz="4400" b="1" dirty="0">
              <a:solidFill>
                <a:schemeClr val="tx2"/>
              </a:solidFill>
              <a:latin typeface="Big Shoulders Display Bold"/>
              <a:ea typeface="Big Shoulders Display Bold"/>
              <a:cs typeface="Big Shoulders Display Bold"/>
              <a:sym typeface="Big Shoulders Displa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 profile\AK KULKARNI\Desktop\E- book R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824" y="7275094"/>
            <a:ext cx="3952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6125750" y="154863"/>
            <a:ext cx="2500512" cy="1325271"/>
          </a:xfrm>
          <a:custGeom>
            <a:avLst/>
            <a:gdLst/>
            <a:ahLst/>
            <a:cxnLst/>
            <a:rect l="l" t="t" r="r" b="b"/>
            <a:pathLst>
              <a:path w="2500511" h="1325271">
                <a:moveTo>
                  <a:pt x="0" y="0"/>
                </a:moveTo>
                <a:lnTo>
                  <a:pt x="2500511" y="0"/>
                </a:lnTo>
                <a:lnTo>
                  <a:pt x="2500511" y="1325270"/>
                </a:lnTo>
                <a:lnTo>
                  <a:pt x="0" y="1325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" y="204493"/>
            <a:ext cx="1828800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8"/>
              </a:lnSpc>
              <a:spcBef>
                <a:spcPct val="0"/>
              </a:spcBef>
            </a:pPr>
            <a:r>
              <a:rPr lang="en-US" sz="8800" b="1" spc="37" dirty="0">
                <a:solidFill>
                  <a:srgbClr val="00B05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FUTURE PLANS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57400" y="2628900"/>
            <a:ext cx="156972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98"/>
              </a:lnSpc>
            </a:pPr>
            <a:r>
              <a:rPr lang="en-US" sz="4400" b="1" dirty="0" smtClean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1. To organize  workshop and training session to enhance digital literacy </a:t>
            </a:r>
            <a:endParaRPr lang="en-US" sz="4400" b="1" dirty="0">
              <a:solidFill>
                <a:schemeClr val="tx2"/>
              </a:solidFill>
              <a:latin typeface="Big Shoulders Display Bold"/>
              <a:ea typeface="Big Shoulders Display Bold"/>
              <a:cs typeface="Big Shoulders Display Bold"/>
              <a:sym typeface="Big Shoulders Displ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89484" y="3629174"/>
            <a:ext cx="16230602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98"/>
              </a:lnSpc>
            </a:pPr>
            <a:r>
              <a:rPr lang="en-US" sz="4400" b="1" dirty="0" smtClean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2. Introduction of a mobile app for seamless access to library services</a:t>
            </a:r>
            <a:endParaRPr lang="en-US" sz="4400" b="1" dirty="0">
              <a:solidFill>
                <a:schemeClr val="tx2"/>
              </a:solidFill>
              <a:latin typeface="Big Shoulders Display Bold"/>
              <a:ea typeface="Big Shoulders Display Bold"/>
              <a:cs typeface="Big Shoulders Display Bold"/>
              <a:sym typeface="Big Shoulders Display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84230"/>
            <a:ext cx="2926920" cy="2283617"/>
          </a:xfrm>
          <a:custGeom>
            <a:avLst/>
            <a:gdLst/>
            <a:ahLst/>
            <a:cxnLst/>
            <a:rect l="l" t="t" r="r" b="b"/>
            <a:pathLst>
              <a:path w="2926919" h="2283616">
                <a:moveTo>
                  <a:pt x="0" y="0"/>
                </a:moveTo>
                <a:lnTo>
                  <a:pt x="2926919" y="0"/>
                </a:lnTo>
                <a:lnTo>
                  <a:pt x="2926919" y="2283616"/>
                </a:lnTo>
                <a:lnTo>
                  <a:pt x="0" y="2283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</a:blip>
            <a:stretch>
              <a:fillRect l="-4865" r="-4865"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2089484" y="4633557"/>
            <a:ext cx="16230602" cy="870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798"/>
              </a:lnSpc>
            </a:pPr>
            <a:r>
              <a:rPr lang="en-US" sz="4400" b="1" dirty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3</a:t>
            </a:r>
            <a:r>
              <a:rPr lang="en-US" sz="4400" b="1" dirty="0" smtClean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. To  introduce add on course on  Information Literacy, OERs etc.</a:t>
            </a:r>
            <a:endParaRPr lang="en-US" sz="4400" b="1" dirty="0">
              <a:solidFill>
                <a:schemeClr val="tx2"/>
              </a:solidFill>
              <a:latin typeface="Big Shoulders Display Bold"/>
              <a:ea typeface="Big Shoulders Display Bold"/>
              <a:cs typeface="Big Shoulders Display Bold"/>
              <a:sym typeface="Big Shoulders Display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5579" y="5753100"/>
            <a:ext cx="16230602" cy="870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798"/>
              </a:lnSpc>
            </a:pPr>
            <a:r>
              <a:rPr lang="en-US" sz="4400" b="1" dirty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4</a:t>
            </a:r>
            <a:r>
              <a:rPr lang="en-US" sz="4400" b="1" dirty="0" smtClean="0">
                <a:solidFill>
                  <a:schemeClr val="tx2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. Establishing more collaboration with other libraries for resource sharing.</a:t>
            </a:r>
            <a:endParaRPr lang="en-US" sz="4400" b="1" dirty="0">
              <a:solidFill>
                <a:schemeClr val="tx2"/>
              </a:solidFill>
              <a:latin typeface="Big Shoulders Display Bold"/>
              <a:ea typeface="Big Shoulders Display Bold"/>
              <a:cs typeface="Big Shoulders Display Bold"/>
              <a:sym typeface="Big Shoulders Displa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89664" y="8356869"/>
            <a:ext cx="780598" cy="790077"/>
          </a:xfrm>
          <a:custGeom>
            <a:avLst/>
            <a:gdLst/>
            <a:ahLst/>
            <a:cxnLst/>
            <a:rect l="l" t="t" r="r" b="b"/>
            <a:pathLst>
              <a:path w="373311" h="790077">
                <a:moveTo>
                  <a:pt x="0" y="0"/>
                </a:moveTo>
                <a:lnTo>
                  <a:pt x="373311" y="0"/>
                </a:lnTo>
                <a:lnTo>
                  <a:pt x="373311" y="790077"/>
                </a:lnTo>
                <a:lnTo>
                  <a:pt x="0" y="790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</a:blip>
            <a:stretch>
              <a:fillRect l="-4865" r="-4865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64404" y="2546598"/>
            <a:ext cx="1169304" cy="116930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2864411" y="4462699"/>
            <a:ext cx="1211702" cy="1211702"/>
          </a:xfrm>
          <a:custGeom>
            <a:avLst/>
            <a:gdLst/>
            <a:ahLst/>
            <a:cxnLst/>
            <a:rect l="l" t="t" r="r" b="b"/>
            <a:pathLst>
              <a:path w="1211701" h="1211701">
                <a:moveTo>
                  <a:pt x="0" y="0"/>
                </a:moveTo>
                <a:lnTo>
                  <a:pt x="1211701" y="0"/>
                </a:lnTo>
                <a:lnTo>
                  <a:pt x="1211701" y="1211701"/>
                </a:lnTo>
                <a:lnTo>
                  <a:pt x="0" y="1211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48518" y="6214877"/>
            <a:ext cx="1296856" cy="1211012"/>
          </a:xfrm>
          <a:custGeom>
            <a:avLst/>
            <a:gdLst/>
            <a:ahLst/>
            <a:cxnLst/>
            <a:rect l="l" t="t" r="r" b="b"/>
            <a:pathLst>
              <a:path w="1296855" h="1211011">
                <a:moveTo>
                  <a:pt x="0" y="0"/>
                </a:moveTo>
                <a:lnTo>
                  <a:pt x="1296855" y="0"/>
                </a:lnTo>
                <a:lnTo>
                  <a:pt x="1296855" y="1211011"/>
                </a:lnTo>
                <a:lnTo>
                  <a:pt x="0" y="12110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-180975"/>
            <a:ext cx="18111592" cy="152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45"/>
              </a:lnSpc>
              <a:spcBef>
                <a:spcPct val="0"/>
              </a:spcBef>
            </a:pPr>
            <a:r>
              <a:rPr lang="en-US" sz="9100" b="1" spc="45" dirty="0">
                <a:solidFill>
                  <a:srgbClr val="00B05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Connect the Library through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60143" y="8710934"/>
            <a:ext cx="13092262" cy="54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200" b="1" spc="14" dirty="0">
                <a:solidFill>
                  <a:schemeClr val="accent1"/>
                </a:solidFill>
                <a:latin typeface="Fira Sans Bold"/>
                <a:ea typeface="Fira Sans Bold"/>
                <a:cs typeface="Fira Sans Bold"/>
                <a:sym typeface="Fira Sans Bold"/>
                <a:hlinkClick r:id="rId11"/>
              </a:rPr>
              <a:t>https://www.facebook.com/share/p/1EBKXyL8hB/?mibextid=oFDknk</a:t>
            </a:r>
            <a:endParaRPr lang="en-US" sz="3200" b="1" spc="14" dirty="0">
              <a:solidFill>
                <a:schemeClr val="accent1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228506" y="4521179"/>
            <a:ext cx="5454848" cy="54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200" b="1" spc="14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INSTITUTIONAL REPOSITORY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28513" y="3010607"/>
            <a:ext cx="9505950" cy="54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200" b="1" spc="14" dirty="0">
                <a:solidFill>
                  <a:schemeClr val="accent1"/>
                </a:solidFill>
                <a:latin typeface="Fira Sans Bold"/>
                <a:ea typeface="Fira Sans Bold"/>
                <a:cs typeface="Fira Sans Bold"/>
                <a:sym typeface="Fira Sans Bold"/>
                <a:hlinkClick r:id="rId12"/>
              </a:rPr>
              <a:t>https://www.tccollege.org/infrastructure/library</a:t>
            </a:r>
            <a:r>
              <a:rPr lang="en-US" sz="3200" b="1" spc="14" dirty="0">
                <a:solidFill>
                  <a:schemeClr val="accent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/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28506" y="2529911"/>
            <a:ext cx="3553868" cy="54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200" b="1" spc="14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LIBRARY WEBPAGE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76106" y="6273011"/>
            <a:ext cx="8409088" cy="54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200" b="1" spc="14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WEB  OPAC (Online Public Access Catalogue)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50253" y="6878516"/>
            <a:ext cx="8905430" cy="54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200" b="1" spc="14" dirty="0">
                <a:solidFill>
                  <a:schemeClr val="accent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https://www.http://http://192.168.0.197:8000/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33800" y="8086089"/>
            <a:ext cx="13218699" cy="54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200" b="1" spc="14" dirty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On Social Media through </a:t>
            </a:r>
            <a:r>
              <a:rPr lang="en-US" sz="3200" b="1" spc="14" dirty="0" smtClean="0">
                <a:solidFill>
                  <a:schemeClr val="tx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Facebook, WhatsApp and Telegram  groups </a:t>
            </a:r>
            <a:endParaRPr lang="en-US" sz="3200" b="1" spc="14" dirty="0">
              <a:solidFill>
                <a:schemeClr val="tx2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502653" y="5279429"/>
            <a:ext cx="8928498" cy="54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200" b="1" spc="14" dirty="0">
                <a:solidFill>
                  <a:schemeClr val="accent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https://www.http://192.168.0.197:8080/jspui/k</a:t>
            </a:r>
          </a:p>
        </p:txBody>
      </p:sp>
    </p:spTree>
    <p:extLst>
      <p:ext uri="{BB962C8B-B14F-4D97-AF65-F5344CB8AC3E}">
        <p14:creationId xmlns:p14="http://schemas.microsoft.com/office/powerpoint/2010/main" val="28570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" y="7"/>
            <a:ext cx="2128526" cy="1940333"/>
          </a:xfrm>
          <a:custGeom>
            <a:avLst/>
            <a:gdLst/>
            <a:ahLst/>
            <a:cxnLst/>
            <a:rect l="l" t="t" r="r" b="b"/>
            <a:pathLst>
              <a:path w="2128526" h="1940333">
                <a:moveTo>
                  <a:pt x="0" y="0"/>
                </a:moveTo>
                <a:lnTo>
                  <a:pt x="2128526" y="0"/>
                </a:lnTo>
                <a:lnTo>
                  <a:pt x="2128526" y="1940333"/>
                </a:lnTo>
                <a:lnTo>
                  <a:pt x="0" y="1940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03" r="-1410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07886" y="344873"/>
            <a:ext cx="15964072" cy="125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3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B05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About the Central Library (KRC)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4269" y="1911758"/>
            <a:ext cx="16766538" cy="1093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Established since the inception of college in 1962</a:t>
            </a: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Open Access Library </a:t>
            </a: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 smtClean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Library is automated </a:t>
            </a: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using KOHA </a:t>
            </a:r>
            <a:r>
              <a:rPr lang="en-US" sz="3600" b="1" i="1" dirty="0" smtClean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updated version</a:t>
            </a:r>
            <a:endParaRPr lang="en-US" sz="3600" b="1" i="1" dirty="0">
              <a:solidFill>
                <a:schemeClr val="tx2"/>
              </a:solidFill>
              <a:latin typeface="Clear Sans Bold Italics"/>
              <a:ea typeface="Clear Sans Bold Italics"/>
              <a:cs typeface="Clear Sans Bold Italics"/>
              <a:sym typeface="Clear Sans Bold Italics"/>
            </a:endParaRP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Strong reference section comprising- 736 Encyclopedias, 565 Dictionaries, Gazetteers and Year Books </a:t>
            </a: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Three reading Halls with 750 seating capacity </a:t>
            </a: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Web-OPAC with enhanced cataloguing search facility </a:t>
            </a: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D-space Institutional Repository providing access to institutional in-house literatures &amp; rare book materials </a:t>
            </a: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User Tracking System</a:t>
            </a: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UPS </a:t>
            </a:r>
            <a:r>
              <a:rPr lang="en-US" sz="3600" b="1" i="1" dirty="0" smtClean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Back-up &amp; sensor based energy light system.</a:t>
            </a:r>
            <a:endParaRPr lang="en-US" sz="3600" b="1" i="1" dirty="0">
              <a:solidFill>
                <a:schemeClr val="tx2"/>
              </a:solidFill>
              <a:latin typeface="Clear Sans Bold Italics"/>
              <a:ea typeface="Clear Sans Bold Italics"/>
              <a:cs typeface="Clear Sans Bold Italics"/>
              <a:sym typeface="Clear Sans Bold Italics"/>
            </a:endParaRP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 smtClean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CCTV surveillance  &amp; Safety </a:t>
            </a: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Measures </a:t>
            </a:r>
          </a:p>
          <a:p>
            <a:pPr marL="788299" lvl="1" indent="-394149" algn="just">
              <a:lnSpc>
                <a:spcPts val="4746"/>
              </a:lnSpc>
              <a:buFont typeface="Arial"/>
              <a:buChar char="•"/>
            </a:pPr>
            <a:r>
              <a:rPr lang="en-US" sz="3600" b="1" i="1" dirty="0">
                <a:solidFill>
                  <a:schemeClr val="tx2"/>
                </a:solidFill>
                <a:latin typeface="Clear Sans Bold Italics"/>
                <a:ea typeface="Clear Sans Bold Italics"/>
                <a:cs typeface="Clear Sans Bold Italics"/>
                <a:sym typeface="Clear Sans Bold Italics"/>
              </a:rPr>
              <a:t>Disabled Friendly (Located at Basement)</a:t>
            </a:r>
          </a:p>
          <a:p>
            <a:pPr>
              <a:lnSpc>
                <a:spcPts val="4486"/>
              </a:lnSpc>
            </a:pPr>
            <a:endParaRPr lang="en-US" sz="3600" b="1" i="1" dirty="0">
              <a:solidFill>
                <a:srgbClr val="FFDE59"/>
              </a:solidFill>
              <a:latin typeface="Clear Sans Bold Italics"/>
              <a:ea typeface="Clear Sans Bold Italics"/>
              <a:cs typeface="Clear Sans Bold Italics"/>
              <a:sym typeface="Clear Sans Bold Italics"/>
            </a:endParaRPr>
          </a:p>
          <a:p>
            <a:pPr>
              <a:lnSpc>
                <a:spcPts val="4486"/>
              </a:lnSpc>
            </a:pPr>
            <a:endParaRPr lang="en-US" sz="3600" b="1" i="1" dirty="0">
              <a:solidFill>
                <a:srgbClr val="FFDE59"/>
              </a:solidFill>
              <a:latin typeface="Clear Sans Bold Italics"/>
              <a:ea typeface="Clear Sans Bold Italics"/>
              <a:cs typeface="Clear Sans Bold Italics"/>
              <a:sym typeface="Clear Sans Bold Italics"/>
            </a:endParaRPr>
          </a:p>
          <a:p>
            <a:pPr>
              <a:lnSpc>
                <a:spcPts val="7605"/>
              </a:lnSpc>
            </a:pPr>
            <a:endParaRPr lang="en-US" sz="3600" b="1" i="1" dirty="0">
              <a:solidFill>
                <a:srgbClr val="FFDE59"/>
              </a:solidFill>
              <a:latin typeface="Clear Sans Bold Italics"/>
              <a:ea typeface="Clear Sans Bold Italics"/>
              <a:cs typeface="Clear Sans Bold Italics"/>
              <a:sym typeface="Clear Sans Bold Italics"/>
            </a:endParaRPr>
          </a:p>
          <a:p>
            <a:pPr algn="ctr">
              <a:lnSpc>
                <a:spcPts val="7605"/>
              </a:lnSpc>
              <a:spcBef>
                <a:spcPct val="0"/>
              </a:spcBef>
            </a:pPr>
            <a:endParaRPr lang="en-US" sz="3600" b="1" i="1" dirty="0">
              <a:solidFill>
                <a:srgbClr val="FFDE59"/>
              </a:solidFill>
              <a:latin typeface="Clear Sans Bold Italics"/>
              <a:ea typeface="Clear Sans Bold Italics"/>
              <a:cs typeface="Clear Sans Bold Italics"/>
              <a:sym typeface="Clear Sans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76254" y="2458418"/>
            <a:ext cx="11709812" cy="5923930"/>
            <a:chOff x="364941" y="1906288"/>
            <a:chExt cx="15613083" cy="7898567"/>
          </a:xfrm>
        </p:grpSpPr>
        <p:sp>
          <p:nvSpPr>
            <p:cNvPr id="4" name="TextBox 4"/>
            <p:cNvSpPr txBox="1"/>
            <p:nvPr/>
          </p:nvSpPr>
          <p:spPr>
            <a:xfrm rot="21007540">
              <a:off x="364941" y="1906288"/>
              <a:ext cx="15309696" cy="4308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14"/>
                </a:lnSpc>
                <a:spcBef>
                  <a:spcPct val="0"/>
                </a:spcBef>
              </a:pPr>
              <a:r>
                <a:rPr lang="en-US" sz="25200" dirty="0">
                  <a:solidFill>
                    <a:schemeClr val="accent5">
                      <a:lumMod val="75000"/>
                    </a:schemeClr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Thank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 rot="21084639">
              <a:off x="2015842" y="5923454"/>
              <a:ext cx="13962182" cy="3881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93"/>
                </a:lnSpc>
                <a:spcBef>
                  <a:spcPct val="0"/>
                </a:spcBef>
              </a:pPr>
              <a:r>
                <a:rPr lang="en-US" sz="22700" dirty="0">
                  <a:solidFill>
                    <a:schemeClr val="accent5">
                      <a:lumMod val="75000"/>
                    </a:schemeClr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you!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98968" y="994664"/>
            <a:ext cx="9430832" cy="9643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446" lvl="1" indent="-377724">
              <a:lnSpc>
                <a:spcPts val="3848"/>
              </a:lnSpc>
              <a:buFont typeface="Arial"/>
              <a:buChar char="•"/>
            </a:pP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No. of Books in the Library : </a:t>
            </a:r>
            <a:r>
              <a:rPr lang="en-US" sz="3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1,16,841</a:t>
            </a:r>
          </a:p>
          <a:p>
            <a:pPr algn="ctr">
              <a:lnSpc>
                <a:spcPts val="4512"/>
              </a:lnSpc>
            </a:pPr>
            <a:r>
              <a:rPr lang="en-US" sz="3400" dirty="0" smtClean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 Text Book			 : 54582</a:t>
            </a:r>
          </a:p>
          <a:p>
            <a:pPr algn="ctr">
              <a:lnSpc>
                <a:spcPts val="4512"/>
              </a:lnSpc>
            </a:pPr>
            <a:r>
              <a:rPr lang="en-US" sz="3400" dirty="0" smtClean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 Reference Books	 </a:t>
            </a:r>
            <a:r>
              <a:rPr lang="en-US" sz="3400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3400" dirty="0" smtClean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62259</a:t>
            </a:r>
          </a:p>
          <a:p>
            <a:pPr algn="ctr">
              <a:lnSpc>
                <a:spcPts val="4512"/>
              </a:lnSpc>
            </a:pPr>
            <a:r>
              <a:rPr lang="en-US" sz="3400" dirty="0" smtClean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b="1" dirty="0" smtClean="0">
                <a:solidFill>
                  <a:schemeClr val="accent3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No</a:t>
            </a:r>
            <a:r>
              <a:rPr lang="en-US" sz="3400" b="1" dirty="0">
                <a:solidFill>
                  <a:schemeClr val="accent3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. of Titles </a:t>
            </a:r>
            <a:r>
              <a:rPr lang="en-US" sz="3400" b="1" dirty="0" smtClean="0">
                <a:solidFill>
                  <a:schemeClr val="accent3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			: 68177</a:t>
            </a:r>
          </a:p>
          <a:p>
            <a:pPr algn="ctr">
              <a:lnSpc>
                <a:spcPts val="4512"/>
              </a:lnSpc>
            </a:pPr>
            <a:r>
              <a:rPr lang="en-US" sz="3400" dirty="0" smtClean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rPr>
              <a:t>Rare Books		      :   248</a:t>
            </a:r>
          </a:p>
          <a:p>
            <a:pPr algn="ctr">
              <a:lnSpc>
                <a:spcPts val="4512"/>
              </a:lnSpc>
            </a:pPr>
            <a:endParaRPr lang="en-US" sz="3400" dirty="0" smtClean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55446" lvl="1" indent="-377724">
              <a:lnSpc>
                <a:spcPts val="3848"/>
              </a:lnSpc>
              <a:buFont typeface="Arial"/>
              <a:buChar char="•"/>
            </a:pPr>
            <a:r>
              <a:rPr lang="en-US" sz="3600" b="1" dirty="0" smtClean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No</a:t>
            </a:r>
            <a:r>
              <a:rPr lang="en-US" sz="36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. of Journals and Magazines :  </a:t>
            </a:r>
            <a:r>
              <a:rPr lang="en-US" sz="3600" b="1" dirty="0" smtClean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89</a:t>
            </a:r>
          </a:p>
          <a:p>
            <a:pPr marL="377722" lvl="1">
              <a:lnSpc>
                <a:spcPts val="3848"/>
              </a:lnSpc>
            </a:pPr>
            <a:endParaRPr lang="en-US" sz="3600" b="1" dirty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35105" lvl="1" indent="-367551">
              <a:lnSpc>
                <a:spcPts val="3745"/>
              </a:lnSpc>
              <a:buFont typeface="Arial"/>
              <a:buChar char="•"/>
            </a:pPr>
            <a:r>
              <a:rPr lang="en-US" sz="34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E-journals &amp; E-books Database : </a:t>
            </a:r>
            <a:r>
              <a:rPr lang="en-US" sz="3400" b="1" dirty="0" smtClean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  <a:p>
            <a:pPr marL="367554" lvl="1">
              <a:lnSpc>
                <a:spcPts val="3745"/>
              </a:lnSpc>
            </a:pPr>
            <a:endParaRPr lang="en-US" sz="3400" b="1" dirty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35105" lvl="1" indent="-367551">
              <a:lnSpc>
                <a:spcPts val="3745"/>
              </a:lnSpc>
              <a:buFont typeface="Arial"/>
              <a:buChar char="•"/>
            </a:pPr>
            <a:r>
              <a:rPr lang="en-US" sz="34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No.of CD/DVD </a:t>
            </a:r>
            <a:r>
              <a:rPr lang="en-US" sz="3400" b="1" dirty="0" smtClean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			               : 1172</a:t>
            </a:r>
          </a:p>
          <a:p>
            <a:pPr marL="367554" lvl="1">
              <a:lnSpc>
                <a:spcPts val="3745"/>
              </a:lnSpc>
            </a:pPr>
            <a:endParaRPr lang="en-US" sz="3400" b="1" dirty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55446" lvl="1" indent="-377724">
              <a:lnSpc>
                <a:spcPts val="3848"/>
              </a:lnSpc>
              <a:buFont typeface="Arial"/>
              <a:buChar char="•"/>
            </a:pPr>
            <a:r>
              <a:rPr lang="en-US" sz="36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No. of Newspapers </a:t>
            </a:r>
            <a:r>
              <a:rPr lang="en-US" sz="3600" b="1" dirty="0" smtClean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			     : 12</a:t>
            </a:r>
          </a:p>
          <a:p>
            <a:pPr marL="377722" lvl="1">
              <a:lnSpc>
                <a:spcPts val="3848"/>
              </a:lnSpc>
            </a:pPr>
            <a:endParaRPr lang="en-US" sz="3600" b="1" dirty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55446" lvl="1" indent="-377724">
              <a:lnSpc>
                <a:spcPts val="3848"/>
              </a:lnSpc>
              <a:buFont typeface="Arial"/>
              <a:buChar char="•"/>
            </a:pPr>
            <a:r>
              <a:rPr lang="en-US" sz="36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No. of Bound Volumes of </a:t>
            </a:r>
            <a:endParaRPr lang="en-US" sz="3600" b="1" dirty="0" smtClean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377722" lvl="1">
              <a:lnSpc>
                <a:spcPts val="3848"/>
              </a:lnSpc>
            </a:pPr>
            <a:r>
              <a:rPr lang="en-US" sz="3600" b="1" dirty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 Journals                          		              : 3789</a:t>
            </a:r>
          </a:p>
          <a:p>
            <a:pPr marL="377722" lvl="1">
              <a:lnSpc>
                <a:spcPts val="3848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endParaRPr lang="en-US" sz="3600" b="1" dirty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74073" lvl="1" indent="-337037">
              <a:lnSpc>
                <a:spcPts val="3434"/>
              </a:lnSpc>
              <a:buFont typeface="Arial"/>
              <a:buChar char="•"/>
            </a:pPr>
            <a:r>
              <a:rPr lang="en-US" sz="3400" b="1" dirty="0" smtClean="0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Total Area of the Library :  20886 Sq. Ft</a:t>
            </a:r>
            <a:endParaRPr lang="en-US" sz="3400" b="1" dirty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lnSpc>
                <a:spcPts val="4055"/>
              </a:lnSpc>
              <a:spcBef>
                <a:spcPct val="0"/>
              </a:spcBef>
            </a:pPr>
            <a:endParaRPr lang="en-US" sz="3600" b="1" dirty="0">
              <a:solidFill>
                <a:schemeClr val="tx2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18219" y="1369046"/>
            <a:ext cx="8669790" cy="7660654"/>
          </a:xfrm>
          <a:custGeom>
            <a:avLst/>
            <a:gdLst/>
            <a:ahLst/>
            <a:cxnLst/>
            <a:rect l="l" t="t" r="r" b="b"/>
            <a:pathLst>
              <a:path w="8669789" h="7235376">
                <a:moveTo>
                  <a:pt x="0" y="0"/>
                </a:moveTo>
                <a:lnTo>
                  <a:pt x="8669789" y="0"/>
                </a:lnTo>
                <a:lnTo>
                  <a:pt x="8669789" y="7235376"/>
                </a:lnTo>
                <a:lnTo>
                  <a:pt x="0" y="7235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9" t="-105" r="-227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289343"/>
            <a:ext cx="18288009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  <a:spcBef>
                <a:spcPct val="0"/>
              </a:spcBef>
            </a:pPr>
            <a:r>
              <a:rPr lang="en-US" sz="5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Poppins Bold Italics"/>
                <a:cs typeface="Times New Roman" panose="02020603050405020304" pitchFamily="18" charset="0"/>
                <a:sym typeface="Poppins Bold Italics"/>
              </a:rPr>
              <a:t>LIBRARY@ GLANCE </a:t>
            </a:r>
            <a:endParaRPr lang="en-US" sz="5000" b="1" dirty="0">
              <a:solidFill>
                <a:srgbClr val="00B050"/>
              </a:solidFill>
              <a:latin typeface="Times New Roman" panose="02020603050405020304" pitchFamily="18" charset="0"/>
              <a:ea typeface="Poppins Bold Italics"/>
              <a:cs typeface="Times New Roman" panose="02020603050405020304" pitchFamily="18" charset="0"/>
              <a:sym typeface="Poppins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198587" y="565995"/>
            <a:ext cx="11831734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1"/>
              </a:lnSpc>
            </a:pPr>
            <a:r>
              <a:rPr lang="en-US" sz="10400" b="1" dirty="0">
                <a:solidFill>
                  <a:srgbClr val="00B050"/>
                </a:solidFill>
                <a:latin typeface="Inter Bold"/>
                <a:ea typeface="Inter Bold"/>
                <a:cs typeface="Inter Bold"/>
                <a:sym typeface="Inter Bold"/>
              </a:rPr>
              <a:t>Library Hours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0" y="3535814"/>
            <a:ext cx="182880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34" lvl="1" indent="-464166" algn="just">
              <a:lnSpc>
                <a:spcPts val="3912"/>
              </a:lnSpc>
              <a:buAutoNum type="arabicPeriod"/>
            </a:pP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Circulation (Home Lending): 8.00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AM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to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6.00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PM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90599" y="5924304"/>
            <a:ext cx="1403972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86"/>
              </a:lnSpc>
            </a:pP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During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Examinations             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: 8.00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AM   to  9.00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PM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09522" y="5105132"/>
            <a:ext cx="1740986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6"/>
              </a:lnSpc>
            </a:pP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2. Reading &amp; Internet Section : 8.00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AM  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to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 6.00 PM</a:t>
            </a:r>
          </a:p>
          <a:p>
            <a:pPr>
              <a:lnSpc>
                <a:spcPts val="4386"/>
              </a:lnSpc>
            </a:pP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endParaRPr lang="en-US" sz="4300" b="1" dirty="0">
              <a:solidFill>
                <a:schemeClr val="tx2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09529" y="7305682"/>
            <a:ext cx="1761918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6"/>
              </a:lnSpc>
            </a:pP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3.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Competitive 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Examination </a:t>
            </a:r>
            <a:endParaRPr lang="en-US" sz="4300" b="1" dirty="0" smtClean="0">
              <a:solidFill>
                <a:schemeClr val="tx2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>
              <a:lnSpc>
                <a:spcPts val="4386"/>
              </a:lnSpc>
            </a:pP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    Study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Room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                               :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9.00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AM  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to </a:t>
            </a:r>
            <a:r>
              <a:rPr lang="en-US" sz="4300" b="1" dirty="0" smtClean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 6.00 </a:t>
            </a:r>
            <a:r>
              <a:rPr lang="en-US" sz="4300" b="1" dirty="0">
                <a:solidFill>
                  <a:schemeClr val="tx2"/>
                </a:solidFill>
                <a:latin typeface="Inter Bold"/>
                <a:ea typeface="Inter Bold"/>
                <a:cs typeface="Inter Bold"/>
                <a:sym typeface="Inter Bold"/>
              </a:rPr>
              <a:t>PM </a:t>
            </a:r>
          </a:p>
        </p:txBody>
      </p:sp>
      <p:sp>
        <p:nvSpPr>
          <p:cNvPr id="37" name="Freeform 37"/>
          <p:cNvSpPr/>
          <p:nvPr/>
        </p:nvSpPr>
        <p:spPr>
          <a:xfrm>
            <a:off x="0" y="5"/>
            <a:ext cx="3012340" cy="2350262"/>
          </a:xfrm>
          <a:custGeom>
            <a:avLst/>
            <a:gdLst/>
            <a:ahLst/>
            <a:cxnLst/>
            <a:rect l="l" t="t" r="r" b="b"/>
            <a:pathLst>
              <a:path w="3012339" h="2350262">
                <a:moveTo>
                  <a:pt x="0" y="0"/>
                </a:moveTo>
                <a:lnTo>
                  <a:pt x="3012339" y="0"/>
                </a:lnTo>
                <a:lnTo>
                  <a:pt x="3012339" y="2350262"/>
                </a:lnTo>
                <a:lnTo>
                  <a:pt x="0" y="2350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000" y="190500"/>
            <a:ext cx="17907000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B05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LIBRARIAN PROFILE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99611" y="1498914"/>
            <a:ext cx="12088398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1"/>
              </a:lnSpc>
              <a:spcBef>
                <a:spcPct val="0"/>
              </a:spcBef>
            </a:pP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❏Experience 15 yrs.</a:t>
            </a:r>
          </a:p>
          <a:p>
            <a:pPr>
              <a:lnSpc>
                <a:spcPts val="6011"/>
              </a:lnSpc>
              <a:spcBef>
                <a:spcPct val="0"/>
              </a:spcBef>
            </a:pP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❏Papers Published: 12 (</a:t>
            </a:r>
            <a:r>
              <a:rPr lang="en-US" sz="43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UGC Care </a:t>
            </a: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listed: 3)</a:t>
            </a:r>
          </a:p>
          <a:p>
            <a:pPr>
              <a:lnSpc>
                <a:spcPts val="6011"/>
              </a:lnSpc>
              <a:spcBef>
                <a:spcPct val="0"/>
              </a:spcBef>
            </a:pP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❏Delivered Lectures as Resource Person: 2</a:t>
            </a:r>
          </a:p>
          <a:p>
            <a:pPr>
              <a:lnSpc>
                <a:spcPts val="6011"/>
              </a:lnSpc>
              <a:spcBef>
                <a:spcPct val="0"/>
              </a:spcBef>
            </a:pP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❏Representing in various bodies of </a:t>
            </a:r>
            <a:r>
              <a:rPr lang="en-US" sz="43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college</a:t>
            </a:r>
            <a:endParaRPr lang="en-US" sz="4300" b="1" dirty="0">
              <a:solidFill>
                <a:schemeClr val="tx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6011"/>
              </a:lnSpc>
              <a:spcBef>
                <a:spcPct val="0"/>
              </a:spcBef>
            </a:pPr>
            <a:r>
              <a:rPr lang="en-US" sz="43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❖</a:t>
            </a: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Nodal Officer, IRINS INFLIBNET</a:t>
            </a:r>
          </a:p>
          <a:p>
            <a:pPr>
              <a:lnSpc>
                <a:spcPts val="6011"/>
              </a:lnSpc>
              <a:spcBef>
                <a:spcPct val="0"/>
              </a:spcBef>
            </a:pPr>
            <a:r>
              <a:rPr lang="en-US" sz="43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❖</a:t>
            </a: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Member, E-content Development </a:t>
            </a:r>
          </a:p>
          <a:p>
            <a:pPr>
              <a:lnSpc>
                <a:spcPts val="6011"/>
              </a:lnSpc>
              <a:spcBef>
                <a:spcPct val="0"/>
              </a:spcBef>
            </a:pPr>
            <a:r>
              <a:rPr lang="en-US" sz="43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❖</a:t>
            </a: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Secretary, Library Advisory Committee</a:t>
            </a:r>
          </a:p>
          <a:p>
            <a:pPr>
              <a:lnSpc>
                <a:spcPts val="6011"/>
              </a:lnSpc>
              <a:spcBef>
                <a:spcPct val="0"/>
              </a:spcBef>
            </a:pPr>
            <a:r>
              <a:rPr lang="en-US" sz="43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❖</a:t>
            </a: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Coordinator competitive </a:t>
            </a:r>
            <a:r>
              <a:rPr lang="en-US" sz="43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Examination</a:t>
            </a:r>
          </a:p>
          <a:p>
            <a:pPr>
              <a:lnSpc>
                <a:spcPts val="6011"/>
              </a:lnSpc>
              <a:spcBef>
                <a:spcPct val="0"/>
              </a:spcBef>
            </a:pPr>
            <a:r>
              <a:rPr lang="en-US" sz="43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43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Centre </a:t>
            </a:r>
            <a:endParaRPr lang="en-US" sz="4300" b="1" dirty="0">
              <a:solidFill>
                <a:schemeClr val="tx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6293"/>
              </a:lnSpc>
              <a:spcBef>
                <a:spcPct val="0"/>
              </a:spcBef>
            </a:pPr>
            <a:r>
              <a:rPr lang="en-US" sz="45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❖</a:t>
            </a:r>
            <a:r>
              <a:rPr lang="en-US" sz="4500" b="1" dirty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Member, College Magazine </a:t>
            </a:r>
            <a:endParaRPr lang="en-US" sz="4500" b="1" dirty="0" smtClean="0">
              <a:solidFill>
                <a:schemeClr val="tx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6293"/>
              </a:lnSpc>
              <a:spcBef>
                <a:spcPct val="0"/>
              </a:spcBef>
            </a:pPr>
            <a:r>
              <a:rPr lang="en-US" sz="4500" b="1" dirty="0" smtClean="0">
                <a:solidFill>
                  <a:schemeClr val="tx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    Committee</a:t>
            </a:r>
            <a:endParaRPr lang="en-US" sz="4500" b="1" dirty="0">
              <a:solidFill>
                <a:schemeClr val="tx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9728" y="7505700"/>
            <a:ext cx="5466336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3600" b="1" dirty="0">
                <a:solidFill>
                  <a:srgbClr val="804D00"/>
                </a:solidFill>
                <a:latin typeface="Times New Roman" panose="02020603050405020304" pitchFamily="18" charset="0"/>
                <a:ea typeface="Open Sans Bold Italics"/>
                <a:cs typeface="Times New Roman" panose="02020603050405020304" pitchFamily="18" charset="0"/>
                <a:sym typeface="Open Sans Bold Italics"/>
              </a:rPr>
              <a:t>Dr. Amar K Kulkarni </a:t>
            </a:r>
          </a:p>
          <a:p>
            <a:pPr algn="ctr">
              <a:lnSpc>
                <a:spcPts val="5045"/>
              </a:lnSpc>
            </a:pPr>
            <a:r>
              <a:rPr lang="en-US" sz="3600" b="1" dirty="0">
                <a:solidFill>
                  <a:srgbClr val="804D00"/>
                </a:solidFill>
                <a:latin typeface="Times New Roman" panose="02020603050405020304" pitchFamily="18" charset="0"/>
                <a:ea typeface="Open Sans Bold Italics"/>
                <a:cs typeface="Times New Roman" panose="02020603050405020304" pitchFamily="18" charset="0"/>
                <a:sym typeface="Open Sans Bold Italics"/>
              </a:rPr>
              <a:t>LIBRARIAN </a:t>
            </a:r>
          </a:p>
          <a:p>
            <a:pPr algn="ctr">
              <a:lnSpc>
                <a:spcPts val="5045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804D00"/>
                </a:solidFill>
                <a:latin typeface="Times New Roman" panose="02020603050405020304" pitchFamily="18" charset="0"/>
                <a:ea typeface="Open Sans Bold Italics"/>
                <a:cs typeface="Times New Roman" panose="02020603050405020304" pitchFamily="18" charset="0"/>
                <a:sym typeface="Open Sans Bold Italics"/>
              </a:rPr>
              <a:t>B.Sc., MLIS, </a:t>
            </a:r>
            <a:r>
              <a:rPr lang="en-US" sz="3600" b="1" dirty="0" smtClean="0">
                <a:solidFill>
                  <a:srgbClr val="804D00"/>
                </a:solidFill>
                <a:latin typeface="Times New Roman" panose="02020603050405020304" pitchFamily="18" charset="0"/>
                <a:ea typeface="Open Sans Bold Italics"/>
                <a:cs typeface="Times New Roman" panose="02020603050405020304" pitchFamily="18" charset="0"/>
                <a:sym typeface="Open Sans Bold Italics"/>
              </a:rPr>
              <a:t>Ph.D. </a:t>
            </a:r>
            <a:endParaRPr lang="en-US" sz="3600" b="1" dirty="0">
              <a:solidFill>
                <a:srgbClr val="804D00"/>
              </a:solidFill>
              <a:latin typeface="Times New Roman" panose="02020603050405020304" pitchFamily="18" charset="0"/>
              <a:ea typeface="Open Sans Bold Italics"/>
              <a:cs typeface="Times New Roman" panose="02020603050405020304" pitchFamily="18" charset="0"/>
              <a:sym typeface="Open Sans Bold Itali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5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pic>
        <p:nvPicPr>
          <p:cNvPr id="1026" name="Picture 2" descr="E:\user profile\AK KULKARNI\Desktop\Blazer 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8" y="2438400"/>
            <a:ext cx="5466336" cy="478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0" y="3661223"/>
            <a:ext cx="397633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2"/>
              </a:lnSpc>
            </a:pPr>
            <a:r>
              <a:rPr lang="en-US" sz="9600" b="1" spc="-739" dirty="0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Meet Our Team</a:t>
            </a:r>
          </a:p>
        </p:txBody>
      </p:sp>
      <p:sp>
        <p:nvSpPr>
          <p:cNvPr id="4" name="Freeform 4"/>
          <p:cNvSpPr/>
          <p:nvPr/>
        </p:nvSpPr>
        <p:spPr>
          <a:xfrm>
            <a:off x="7" y="0"/>
            <a:ext cx="3176950" cy="2450028"/>
          </a:xfrm>
          <a:custGeom>
            <a:avLst/>
            <a:gdLst/>
            <a:ahLst/>
            <a:cxnLst/>
            <a:rect l="l" t="t" r="r" b="b"/>
            <a:pathLst>
              <a:path w="3176950" h="2450028">
                <a:moveTo>
                  <a:pt x="0" y="0"/>
                </a:moveTo>
                <a:lnTo>
                  <a:pt x="3176950" y="0"/>
                </a:lnTo>
                <a:lnTo>
                  <a:pt x="3176950" y="2450028"/>
                </a:lnTo>
                <a:lnTo>
                  <a:pt x="0" y="2450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12323" t="-1780" b="-178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097248" y="334124"/>
            <a:ext cx="2950652" cy="3022301"/>
            <a:chOff x="0" y="0"/>
            <a:chExt cx="9551629" cy="9783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51629" cy="9783567"/>
            </a:xfrm>
            <a:custGeom>
              <a:avLst/>
              <a:gdLst/>
              <a:ahLst/>
              <a:cxnLst/>
              <a:rect l="l" t="t" r="r" b="b"/>
              <a:pathLst>
                <a:path w="9551629" h="9783567">
                  <a:moveTo>
                    <a:pt x="9551629" y="4891842"/>
                  </a:moveTo>
                  <a:cubicBezTo>
                    <a:pt x="9551629" y="7593390"/>
                    <a:pt x="7413382" y="9783567"/>
                    <a:pt x="4775815" y="9783567"/>
                  </a:cubicBezTo>
                  <a:cubicBezTo>
                    <a:pt x="2138209" y="9783567"/>
                    <a:pt x="0" y="7593390"/>
                    <a:pt x="0" y="4891842"/>
                  </a:cubicBezTo>
                  <a:cubicBezTo>
                    <a:pt x="0" y="2190158"/>
                    <a:pt x="2138209" y="0"/>
                    <a:pt x="4775815" y="0"/>
                  </a:cubicBezTo>
                  <a:cubicBezTo>
                    <a:pt x="7413420" y="0"/>
                    <a:pt x="9551629" y="2190158"/>
                    <a:pt x="9551629" y="4891842"/>
                  </a:cubicBezTo>
                  <a:close/>
                </a:path>
              </a:pathLst>
            </a:custGeom>
            <a:blipFill>
              <a:blip r:embed="rId3"/>
              <a:stretch>
                <a:fillRect t="-5983" b="-598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047905" y="1545212"/>
            <a:ext cx="3406898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7"/>
              </a:lnSpc>
            </a:pPr>
            <a:r>
              <a:rPr lang="en-US" sz="25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Mr. Nitin Bhosale </a:t>
            </a:r>
          </a:p>
          <a:p>
            <a:pPr algn="ctr">
              <a:lnSpc>
                <a:spcPts val="3818"/>
              </a:lnSpc>
              <a:spcBef>
                <a:spcPct val="0"/>
              </a:spcBef>
            </a:pPr>
            <a:r>
              <a:rPr lang="en-US" sz="27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Library Clerk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977367" y="3661223"/>
            <a:ext cx="2811374" cy="2942244"/>
            <a:chOff x="0" y="0"/>
            <a:chExt cx="11824132" cy="147302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24132" cy="14730281"/>
            </a:xfrm>
            <a:custGeom>
              <a:avLst/>
              <a:gdLst/>
              <a:ahLst/>
              <a:cxnLst/>
              <a:rect l="l" t="t" r="r" b="b"/>
              <a:pathLst>
                <a:path w="11824132" h="14730281">
                  <a:moveTo>
                    <a:pt x="11824132" y="7365229"/>
                  </a:moveTo>
                  <a:cubicBezTo>
                    <a:pt x="11824132" y="11432718"/>
                    <a:pt x="9177158" y="14730281"/>
                    <a:pt x="5912066" y="14730281"/>
                  </a:cubicBezTo>
                  <a:cubicBezTo>
                    <a:pt x="2646927" y="14730281"/>
                    <a:pt x="0" y="11432718"/>
                    <a:pt x="0" y="7365229"/>
                  </a:cubicBezTo>
                  <a:cubicBezTo>
                    <a:pt x="0" y="3297534"/>
                    <a:pt x="2646927" y="0"/>
                    <a:pt x="5912066" y="0"/>
                  </a:cubicBezTo>
                  <a:cubicBezTo>
                    <a:pt x="9177206" y="0"/>
                    <a:pt x="11824132" y="3297534"/>
                    <a:pt x="11824132" y="7365229"/>
                  </a:cubicBezTo>
                  <a:close/>
                </a:path>
              </a:pathLst>
            </a:custGeom>
            <a:blipFill>
              <a:blip r:embed="rId4"/>
              <a:stretch>
                <a:fillRect t="-7485" b="-748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224479" y="6741035"/>
            <a:ext cx="3406898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1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Mrs. Sarika </a:t>
            </a:r>
            <a:r>
              <a:rPr lang="en-US" sz="21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Vohra   </a:t>
            </a:r>
            <a:endParaRPr lang="en-US" sz="2100" b="1" dirty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3398"/>
              </a:lnSpc>
              <a:spcBef>
                <a:spcPct val="0"/>
              </a:spcBef>
            </a:pPr>
            <a:r>
              <a:rPr lang="en-US" sz="25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Library Clerk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558762" y="3774353"/>
            <a:ext cx="2738316" cy="2738306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6337" r="-6337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7606408" y="3855743"/>
            <a:ext cx="2738316" cy="2738306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5000" b="-500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686645" y="6684105"/>
            <a:ext cx="3406898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21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Mr. Nitin  Londhe  </a:t>
            </a:r>
          </a:p>
          <a:p>
            <a:pPr algn="ctr">
              <a:lnSpc>
                <a:spcPts val="3257"/>
              </a:lnSpc>
              <a:spcBef>
                <a:spcPct val="0"/>
              </a:spcBef>
            </a:pPr>
            <a:r>
              <a:rPr lang="en-US" sz="23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Library Clerk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275432" y="3598234"/>
            <a:ext cx="3021968" cy="2738306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5785" b="-5785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7440559" y="6684105"/>
            <a:ext cx="3406898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21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Mrs. Varsharani Raut   </a:t>
            </a:r>
          </a:p>
          <a:p>
            <a:pPr algn="ctr">
              <a:lnSpc>
                <a:spcPts val="3257"/>
              </a:lnSpc>
              <a:spcBef>
                <a:spcPct val="0"/>
              </a:spcBef>
            </a:pPr>
            <a:r>
              <a:rPr lang="en-US" sz="23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Library Clerk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88741" y="6684109"/>
            <a:ext cx="3711698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21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Mrs. Priyanka Sonwalkar </a:t>
            </a:r>
          </a:p>
          <a:p>
            <a:pPr algn="ctr">
              <a:lnSpc>
                <a:spcPts val="3257"/>
              </a:lnSpc>
              <a:spcBef>
                <a:spcPct val="0"/>
              </a:spcBef>
            </a:pPr>
            <a:r>
              <a:rPr lang="en-US" sz="23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Library Clerk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19316" y="7548701"/>
            <a:ext cx="2738316" cy="2738306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12500" b="-12500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2814165" y="9210677"/>
            <a:ext cx="3113762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7"/>
              </a:lnSpc>
            </a:pPr>
            <a:r>
              <a:rPr lang="en-US" sz="23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Mr. Babasaheb </a:t>
            </a:r>
            <a:r>
              <a:rPr lang="en-US" sz="23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Puri</a:t>
            </a:r>
            <a:r>
              <a:rPr lang="en-US" sz="23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</a:t>
            </a:r>
          </a:p>
          <a:p>
            <a:pPr algn="ctr">
              <a:lnSpc>
                <a:spcPts val="3398"/>
              </a:lnSpc>
              <a:spcBef>
                <a:spcPct val="0"/>
              </a:spcBef>
            </a:pPr>
            <a:r>
              <a:rPr lang="en-US" sz="25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Lib. Att.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441787" y="7548701"/>
            <a:ext cx="2738316" cy="2738306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12500" b="-12500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9000526" y="9185555"/>
            <a:ext cx="3389560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7"/>
              </a:lnSpc>
            </a:pPr>
            <a:r>
              <a:rPr lang="en-US" sz="23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Mr. Shashikant Shelar </a:t>
            </a:r>
          </a:p>
          <a:p>
            <a:pPr algn="ctr">
              <a:lnSpc>
                <a:spcPts val="3398"/>
              </a:lnSpc>
              <a:spcBef>
                <a:spcPct val="0"/>
              </a:spcBef>
            </a:pPr>
            <a:r>
              <a:rPr lang="en-US" sz="25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Lib. Att.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316097" y="7548701"/>
            <a:ext cx="2738317" cy="2738306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12500" b="-12500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15054415" y="9210677"/>
            <a:ext cx="340689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7"/>
              </a:lnSpc>
            </a:pPr>
            <a:r>
              <a:rPr lang="en-US" sz="23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Mr. Satish Jadhav  </a:t>
            </a:r>
          </a:p>
          <a:p>
            <a:pPr algn="ctr">
              <a:lnSpc>
                <a:spcPts val="3398"/>
              </a:lnSpc>
              <a:spcBef>
                <a:spcPct val="0"/>
              </a:spcBef>
            </a:pPr>
            <a:r>
              <a:rPr lang="en-US" sz="25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Lib. Att.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14483" y="-114300"/>
            <a:ext cx="16573526" cy="10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  <a:spcBef>
                <a:spcPct val="0"/>
              </a:spcBef>
            </a:pPr>
            <a:r>
              <a:rPr lang="en-US" sz="6100" b="1" dirty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LIBRARY ADVISORY COMMITTEE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89664" y="1197188"/>
            <a:ext cx="1559833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Principal Dr. Avinash Jagtap, Chairman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59058" y="2012789"/>
            <a:ext cx="1433375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1"/>
              </a:lnSpc>
              <a:spcBef>
                <a:spcPct val="0"/>
              </a:spcBef>
            </a:pPr>
            <a:r>
              <a:rPr lang="en-US" sz="45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Members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99406" y="2860309"/>
            <a:ext cx="1828800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89"/>
              </a:lnSpc>
            </a:pPr>
            <a:r>
              <a:rPr lang="en-US" sz="41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                      Dr. Ashok </a:t>
            </a:r>
            <a:r>
              <a:rPr lang="en-US" sz="41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Kalange</a:t>
            </a:r>
            <a:r>
              <a:rPr lang="en-US" sz="41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(Vice Principal)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4333507"/>
            <a:ext cx="1828800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                      Dr. Yogini </a:t>
            </a:r>
            <a:r>
              <a:rPr lang="en-US" sz="39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Mulye</a:t>
            </a: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(Vice- Principal)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" y="3587383"/>
            <a:ext cx="1809055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                      Dr. </a:t>
            </a:r>
            <a:r>
              <a:rPr lang="en-US" sz="39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Sachin</a:t>
            </a: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Gadekar</a:t>
            </a: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(Vice- Principal)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667" y="5149855"/>
            <a:ext cx="1806889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                      Mr. </a:t>
            </a:r>
            <a:r>
              <a:rPr lang="en-US" sz="39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Abhinandan</a:t>
            </a: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Shah (Registrar)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667" y="5895980"/>
            <a:ext cx="1806889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                      Dr. </a:t>
            </a:r>
            <a:r>
              <a:rPr lang="en-US" sz="39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Ajit</a:t>
            </a: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Telave</a:t>
            </a: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(Botany Department)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7072130"/>
            <a:ext cx="1768918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9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                      Dr. Sunil Pawar (CDC Member)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3900" b="1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156931" y="6534874"/>
            <a:ext cx="1800305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Dr. </a:t>
            </a:r>
            <a:r>
              <a:rPr lang="en-US" sz="39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Wajid</a:t>
            </a: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Khan (Head, Food Science)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660" y="7726180"/>
            <a:ext cx="1826634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                      Dr. </a:t>
            </a:r>
            <a:r>
              <a:rPr lang="en-US" sz="39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Mukta</a:t>
            </a: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Ambhere</a:t>
            </a:r>
            <a:r>
              <a:rPr lang="en-US" sz="39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(CDC Member)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507" y="8427856"/>
            <a:ext cx="1800539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900" b="1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                     Mr. Rajesh Mehta (CDC Member)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501" y="9189852"/>
            <a:ext cx="1820050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2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Dr. Amar Kulkarni , Librarian and Member Secretary 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459058" y="29834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431509" y="37041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459058" y="43669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503699" y="5170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503699" y="5844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503699" y="65260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2425588" y="72530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425588" y="79432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2359320" y="85446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14483" y="-95250"/>
            <a:ext cx="16573526" cy="892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1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B0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Library Advisory Committee  Meetings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"/>
            <a:ext cx="2689664" cy="2098508"/>
          </a:xfrm>
          <a:custGeom>
            <a:avLst/>
            <a:gdLst/>
            <a:ahLst/>
            <a:cxnLst/>
            <a:rect l="l" t="t" r="r" b="b"/>
            <a:pathLst>
              <a:path w="2689664" h="2098508">
                <a:moveTo>
                  <a:pt x="0" y="0"/>
                </a:moveTo>
                <a:lnTo>
                  <a:pt x="2689664" y="0"/>
                </a:lnTo>
                <a:lnTo>
                  <a:pt x="2689664" y="2098508"/>
                </a:lnTo>
                <a:lnTo>
                  <a:pt x="0" y="209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-4865" r="-486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" y="2031834"/>
            <a:ext cx="17968286" cy="1007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</a:t>
            </a: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❖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Committee meets twice a year</a:t>
            </a:r>
          </a:p>
          <a:p>
            <a:pPr>
              <a:lnSpc>
                <a:spcPts val="462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❖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committee makes recommendations</a:t>
            </a: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</a:p>
          <a:p>
            <a:pPr>
              <a:lnSpc>
                <a:spcPts val="462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	     forms   policy 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library  administration, </a:t>
            </a:r>
            <a:endParaRPr lang="en-US" sz="3200" b="1" dirty="0" smtClean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lnSpc>
                <a:spcPts val="462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      collection 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development, annual budget, etc. </a:t>
            </a:r>
          </a:p>
          <a:p>
            <a:pPr>
              <a:lnSpc>
                <a:spcPts val="462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❖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committee reviews the grievances regarding </a:t>
            </a:r>
            <a:endParaRPr lang="en-US" sz="3200" b="1" dirty="0" smtClean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lnSpc>
                <a:spcPts val="4620"/>
              </a:lnSpc>
            </a:pP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 </a:t>
            </a: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library 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acts upon the same.</a:t>
            </a:r>
          </a:p>
          <a:p>
            <a:pPr>
              <a:lnSpc>
                <a:spcPts val="4620"/>
              </a:lnSpc>
            </a:pPr>
            <a:endParaRPr lang="en-US" sz="3200" b="1" dirty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4620"/>
              </a:lnSpc>
            </a:pPr>
            <a:r>
              <a:rPr lang="en-US" sz="36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❖Major recommendations of the </a:t>
            </a:r>
            <a:r>
              <a:rPr lang="en-US" sz="36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committee </a:t>
            </a:r>
            <a:endParaRPr lang="en-US" sz="3600" b="1" dirty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lnSpc>
                <a:spcPts val="462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❏ 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Digitization of  </a:t>
            </a: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manuscripts 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 ‘Anekant’ Annual </a:t>
            </a:r>
          </a:p>
          <a:p>
            <a:pPr>
              <a:lnSpc>
                <a:spcPts val="462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❏ 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Make availability of Plagiarism Detection Software </a:t>
            </a:r>
          </a:p>
          <a:p>
            <a:pPr>
              <a:lnSpc>
                <a:spcPts val="462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❏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Subscribe J-gate Database  and American Library “Dosti House</a:t>
            </a: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” Membership</a:t>
            </a:r>
            <a:endParaRPr lang="en-US" sz="3200" b="1" dirty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lnSpc>
                <a:spcPts val="462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	❏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 budget for reference books to meet the requirement of </a:t>
            </a:r>
            <a:endParaRPr lang="en-US" sz="3200" b="1" dirty="0" smtClean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lnSpc>
                <a:spcPts val="4620"/>
              </a:lnSpc>
            </a:pP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    research </a:t>
            </a:r>
            <a:r>
              <a:rPr lang="en-US" sz="32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programs</a:t>
            </a:r>
          </a:p>
          <a:p>
            <a:pPr>
              <a:lnSpc>
                <a:spcPts val="4687"/>
              </a:lnSpc>
            </a:pPr>
            <a:endParaRPr lang="en-US" sz="3200" b="1" dirty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lnSpc>
                <a:spcPts val="4687"/>
              </a:lnSpc>
            </a:pPr>
            <a:endParaRPr lang="en-US" sz="3200" b="1" dirty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lnSpc>
                <a:spcPts val="4687"/>
              </a:lnSpc>
              <a:spcBef>
                <a:spcPct val="0"/>
              </a:spcBef>
            </a:pPr>
            <a:endParaRPr lang="en-US" sz="3200" b="1" dirty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lnSpc>
                <a:spcPts val="4687"/>
              </a:lnSpc>
              <a:spcBef>
                <a:spcPct val="0"/>
              </a:spcBef>
            </a:pPr>
            <a:endParaRPr lang="en-US" sz="3200" b="1" dirty="0">
              <a:solidFill>
                <a:schemeClr val="tx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6" name="Picture 2" descr="G:\24-02-2024\PDF_file_icon.svg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8877300"/>
            <a:ext cx="603765" cy="7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Words>1177</Words>
  <Application>Microsoft Office PowerPoint</Application>
  <PresentationFormat>Custom</PresentationFormat>
  <Paragraphs>366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9" baseType="lpstr">
      <vt:lpstr>Arial</vt:lpstr>
      <vt:lpstr>Poppins Bold</vt:lpstr>
      <vt:lpstr>Calibri</vt:lpstr>
      <vt:lpstr>Open Sans Bold Italics</vt:lpstr>
      <vt:lpstr>Open Sans Bold</vt:lpstr>
      <vt:lpstr>Hammersmith One</vt:lpstr>
      <vt:lpstr>Poppins</vt:lpstr>
      <vt:lpstr>Fira Sans Medium</vt:lpstr>
      <vt:lpstr>Tahoma</vt:lpstr>
      <vt:lpstr>Aileron Heavy</vt:lpstr>
      <vt:lpstr>Georgia</vt:lpstr>
      <vt:lpstr>Fira Sans Ultra-Bold</vt:lpstr>
      <vt:lpstr>Times New Roman</vt:lpstr>
      <vt:lpstr>Eras Medium ITC</vt:lpstr>
      <vt:lpstr>Clear Sans Bold Italics</vt:lpstr>
      <vt:lpstr>Bukhari Script</vt:lpstr>
      <vt:lpstr>Big Shoulders Display Bold</vt:lpstr>
      <vt:lpstr>Mangal</vt:lpstr>
      <vt:lpstr>Clear Sans Medium</vt:lpstr>
      <vt:lpstr>Trebuchet MS</vt:lpstr>
      <vt:lpstr>Fira Sans</vt:lpstr>
      <vt:lpstr>Inter Bold</vt:lpstr>
      <vt:lpstr>Poppins Bold Italics</vt:lpstr>
      <vt:lpstr>Fira Sans Bold</vt:lpstr>
      <vt:lpstr>Clear Sans Bold</vt:lpstr>
      <vt:lpstr>DM Sans</vt:lpstr>
      <vt:lpstr>Montserrat Bold</vt:lpstr>
      <vt:lpstr>TT Bluescreens Bold Italics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Braille Section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No. of Books in the Library : 1,16,841 Text Book : 54582 Reference Books : 62259 No. of Titles : 68177 Rare Books: 248 No. of Journals and Magazines : 98 E-journals &amp; E-books Database : 03 No.of CD/DVD : 1172 No. of Newspapers : 12 No. of Bound Volumes of</dc:title>
  <cp:lastModifiedBy>READING HALL</cp:lastModifiedBy>
  <cp:revision>93</cp:revision>
  <cp:lastPrinted>2025-05-11T06:35:24Z</cp:lastPrinted>
  <dcterms:created xsi:type="dcterms:W3CDTF">2006-08-16T00:00:00Z</dcterms:created>
  <dcterms:modified xsi:type="dcterms:W3CDTF">2025-05-11T06:47:02Z</dcterms:modified>
  <dc:identifier>DAGfbnJ65ec</dc:identifier>
</cp:coreProperties>
</file>